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4" r:id="rId3"/>
    <p:sldId id="271" r:id="rId4"/>
    <p:sldId id="309" r:id="rId5"/>
    <p:sldId id="308" r:id="rId6"/>
    <p:sldId id="258" r:id="rId7"/>
    <p:sldId id="311" r:id="rId8"/>
    <p:sldId id="313" r:id="rId9"/>
    <p:sldId id="319" r:id="rId10"/>
    <p:sldId id="320" r:id="rId11"/>
    <p:sldId id="321" r:id="rId12"/>
    <p:sldId id="518" r:id="rId13"/>
    <p:sldId id="324" r:id="rId14"/>
    <p:sldId id="323" r:id="rId15"/>
    <p:sldId id="325" r:id="rId16"/>
    <p:sldId id="326" r:id="rId17"/>
    <p:sldId id="460" r:id="rId18"/>
    <p:sldId id="459" r:id="rId19"/>
    <p:sldId id="461" r:id="rId20"/>
    <p:sldId id="462" r:id="rId21"/>
    <p:sldId id="463" r:id="rId22"/>
    <p:sldId id="464" r:id="rId23"/>
    <p:sldId id="465" r:id="rId24"/>
    <p:sldId id="263" r:id="rId2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2EC"/>
    <a:srgbClr val="C9A6E4"/>
    <a:srgbClr val="009999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D470B-0C4F-425D-A2EC-F7E00C6F5ED5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7FAFA2-1163-4757-876B-A8024C7149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/>
            <a:t>SERIES DE TIEMPO</a:t>
          </a:r>
          <a:endParaRPr lang="en-US" dirty="0"/>
        </a:p>
      </dgm:t>
    </dgm:pt>
    <dgm:pt modelId="{FB63A8EE-C5ED-4BFE-84EF-46627058BA25}" type="parTrans" cxnId="{780E89AE-3D5D-4295-B4FC-3245790F28B5}">
      <dgm:prSet/>
      <dgm:spPr/>
      <dgm:t>
        <a:bodyPr/>
        <a:lstStyle/>
        <a:p>
          <a:endParaRPr lang="en-US"/>
        </a:p>
      </dgm:t>
    </dgm:pt>
    <dgm:pt modelId="{D44571B8-2C0B-4A70-8FC5-956ADAF23B6B}" type="sibTrans" cxnId="{780E89AE-3D5D-4295-B4FC-3245790F28B5}">
      <dgm:prSet/>
      <dgm:spPr/>
      <dgm:t>
        <a:bodyPr/>
        <a:lstStyle/>
        <a:p>
          <a:endParaRPr lang="en-US"/>
        </a:p>
      </dgm:t>
    </dgm:pt>
    <dgm:pt modelId="{75DD6EA4-B97E-44BF-B515-BBF5A57C99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/>
            <a:t>SUPUESTOS DE MCO</a:t>
          </a:r>
          <a:endParaRPr lang="en-US" dirty="0"/>
        </a:p>
      </dgm:t>
    </dgm:pt>
    <dgm:pt modelId="{65C4AE39-59A4-4738-8C23-BF1B23616749}" type="parTrans" cxnId="{038EB467-710C-484A-AAA5-AB781C6DEA1D}">
      <dgm:prSet/>
      <dgm:spPr/>
      <dgm:t>
        <a:bodyPr/>
        <a:lstStyle/>
        <a:p>
          <a:endParaRPr lang="en-US"/>
        </a:p>
      </dgm:t>
    </dgm:pt>
    <dgm:pt modelId="{55F61A69-9AD3-41C8-A655-863D2DC8F5CF}" type="sibTrans" cxnId="{038EB467-710C-484A-AAA5-AB781C6DEA1D}">
      <dgm:prSet/>
      <dgm:spPr/>
      <dgm:t>
        <a:bodyPr/>
        <a:lstStyle/>
        <a:p>
          <a:endParaRPr lang="en-US"/>
        </a:p>
      </dgm:t>
    </dgm:pt>
    <dgm:pt modelId="{548C85EA-A9F8-43AE-BC9D-85019C8B3F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/>
            <a:t>ANÁLISIS ESTADÍSTICO</a:t>
          </a:r>
          <a:endParaRPr lang="en-US" dirty="0"/>
        </a:p>
      </dgm:t>
    </dgm:pt>
    <dgm:pt modelId="{EC27FC12-29B2-40B2-BA9E-DB035553B70B}" type="parTrans" cxnId="{7AC3140A-8637-4465-AEF6-0C260D12BFD5}">
      <dgm:prSet/>
      <dgm:spPr/>
      <dgm:t>
        <a:bodyPr/>
        <a:lstStyle/>
        <a:p>
          <a:endParaRPr lang="en-US"/>
        </a:p>
      </dgm:t>
    </dgm:pt>
    <dgm:pt modelId="{FE59ABF9-79A6-44EF-B7ED-7EBC9C1AE41E}" type="sibTrans" cxnId="{7AC3140A-8637-4465-AEF6-0C260D12BFD5}">
      <dgm:prSet/>
      <dgm:spPr/>
      <dgm:t>
        <a:bodyPr/>
        <a:lstStyle/>
        <a:p>
          <a:endParaRPr lang="en-US"/>
        </a:p>
      </dgm:t>
    </dgm:pt>
    <dgm:pt modelId="{84A4494B-40F0-4685-BDD4-421C1C952662}" type="pres">
      <dgm:prSet presAssocID="{317D470B-0C4F-425D-A2EC-F7E00C6F5ED5}" presName="root" presStyleCnt="0">
        <dgm:presLayoutVars>
          <dgm:dir val="rev"/>
          <dgm:resizeHandles val="exact"/>
        </dgm:presLayoutVars>
      </dgm:prSet>
      <dgm:spPr/>
    </dgm:pt>
    <dgm:pt modelId="{2F2F343C-A057-45C5-9E1C-63EB40013572}" type="pres">
      <dgm:prSet presAssocID="{75DD6EA4-B97E-44BF-B515-BBF5A57C99B3}" presName="compNode" presStyleCnt="0"/>
      <dgm:spPr/>
    </dgm:pt>
    <dgm:pt modelId="{68671F4D-C157-419F-996B-F52BE96FF32F}" type="pres">
      <dgm:prSet presAssocID="{75DD6EA4-B97E-44BF-B515-BBF5A57C99B3}" presName="iconBgRect" presStyleLbl="bgShp" presStyleIdx="0" presStyleCnt="3"/>
      <dgm:spPr>
        <a:solidFill>
          <a:schemeClr val="accent4"/>
        </a:solidFill>
      </dgm:spPr>
    </dgm:pt>
    <dgm:pt modelId="{A7FB46B6-BFC6-4823-9628-FFF494D97CE9}" type="pres">
      <dgm:prSet presAssocID="{75DD6EA4-B97E-44BF-B515-BBF5A57C99B3}" presName="iconRect" presStyleLbl="node1" presStyleIdx="0" presStyleCnt="3" custLinFactNeighborY="-80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dencia al alza con relleno sólido"/>
        </a:ext>
      </dgm:extLst>
    </dgm:pt>
    <dgm:pt modelId="{40CDCD6D-8177-4B41-87F7-320AD368E14D}" type="pres">
      <dgm:prSet presAssocID="{75DD6EA4-B97E-44BF-B515-BBF5A57C99B3}" presName="spaceRect" presStyleCnt="0"/>
      <dgm:spPr/>
    </dgm:pt>
    <dgm:pt modelId="{83E77CCA-CC9D-45C7-993E-A66481869B53}" type="pres">
      <dgm:prSet presAssocID="{75DD6EA4-B97E-44BF-B515-BBF5A57C99B3}" presName="textRect" presStyleLbl="revTx" presStyleIdx="0" presStyleCnt="3">
        <dgm:presLayoutVars>
          <dgm:chMax val="1"/>
          <dgm:chPref val="1"/>
        </dgm:presLayoutVars>
      </dgm:prSet>
      <dgm:spPr/>
    </dgm:pt>
    <dgm:pt modelId="{1110820A-40D1-4E9D-B1E9-082C9A9FEC0C}" type="pres">
      <dgm:prSet presAssocID="{55F61A69-9AD3-41C8-A655-863D2DC8F5CF}" presName="sibTrans" presStyleCnt="0"/>
      <dgm:spPr/>
    </dgm:pt>
    <dgm:pt modelId="{19489FF7-37E8-49CA-93C6-2290363B2456}" type="pres">
      <dgm:prSet presAssocID="{548C85EA-A9F8-43AE-BC9D-85019C8B3FD2}" presName="compNode" presStyleCnt="0"/>
      <dgm:spPr/>
    </dgm:pt>
    <dgm:pt modelId="{01096F5E-044A-4CEE-B70D-2DE7F09B4D3D}" type="pres">
      <dgm:prSet presAssocID="{548C85EA-A9F8-43AE-BC9D-85019C8B3FD2}" presName="iconBgRect" presStyleLbl="bgShp" presStyleIdx="1" presStyleCnt="3"/>
      <dgm:spPr>
        <a:solidFill>
          <a:schemeClr val="accent2"/>
        </a:solidFill>
      </dgm:spPr>
    </dgm:pt>
    <dgm:pt modelId="{1DB30337-8AC8-4809-BDD4-77DC0B7BE4AD}" type="pres">
      <dgm:prSet presAssocID="{548C85EA-A9F8-43AE-BC9D-85019C8B3F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pa con relleno sólido"/>
        </a:ext>
      </dgm:extLst>
    </dgm:pt>
    <dgm:pt modelId="{685C1B30-E22C-4D58-B104-3016DADF5A62}" type="pres">
      <dgm:prSet presAssocID="{548C85EA-A9F8-43AE-BC9D-85019C8B3FD2}" presName="spaceRect" presStyleCnt="0"/>
      <dgm:spPr/>
    </dgm:pt>
    <dgm:pt modelId="{E40F3C40-E222-450B-8E7E-4346F595263E}" type="pres">
      <dgm:prSet presAssocID="{548C85EA-A9F8-43AE-BC9D-85019C8B3FD2}" presName="textRect" presStyleLbl="revTx" presStyleIdx="1" presStyleCnt="3">
        <dgm:presLayoutVars>
          <dgm:chMax val="1"/>
          <dgm:chPref val="1"/>
        </dgm:presLayoutVars>
      </dgm:prSet>
      <dgm:spPr/>
    </dgm:pt>
    <dgm:pt modelId="{D4C71AAC-A3E8-4F2D-B720-1C9D6414B567}" type="pres">
      <dgm:prSet presAssocID="{FE59ABF9-79A6-44EF-B7ED-7EBC9C1AE41E}" presName="sibTrans" presStyleCnt="0"/>
      <dgm:spPr/>
    </dgm:pt>
    <dgm:pt modelId="{BFB27394-441F-4EC2-B66B-FA4D1FC2B63D}" type="pres">
      <dgm:prSet presAssocID="{EA7FAFA2-1163-4757-876B-A8024C7149D8}" presName="compNode" presStyleCnt="0"/>
      <dgm:spPr/>
    </dgm:pt>
    <dgm:pt modelId="{E9A16BDE-31F1-482D-92C9-D19CC50102D8}" type="pres">
      <dgm:prSet presAssocID="{EA7FAFA2-1163-4757-876B-A8024C7149D8}" presName="iconBgRect" presStyleLbl="bgShp" presStyleIdx="2" presStyleCnt="3"/>
      <dgm:spPr>
        <a:solidFill>
          <a:schemeClr val="accent5"/>
        </a:solidFill>
      </dgm:spPr>
    </dgm:pt>
    <dgm:pt modelId="{0E40E763-4EA6-4E25-AECE-768F8B612E06}" type="pres">
      <dgm:prSet presAssocID="{EA7FAFA2-1163-4757-876B-A8024C7149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 con relleno sólido"/>
        </a:ext>
      </dgm:extLst>
    </dgm:pt>
    <dgm:pt modelId="{8E1AC0BC-8A18-4576-A29D-B50FCF14BC5D}" type="pres">
      <dgm:prSet presAssocID="{EA7FAFA2-1163-4757-876B-A8024C7149D8}" presName="spaceRect" presStyleCnt="0"/>
      <dgm:spPr/>
    </dgm:pt>
    <dgm:pt modelId="{CFFE620F-5D14-4D9A-AB20-854806BAB185}" type="pres">
      <dgm:prSet presAssocID="{EA7FAFA2-1163-4757-876B-A8024C7149D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C3140A-8637-4465-AEF6-0C260D12BFD5}" srcId="{317D470B-0C4F-425D-A2EC-F7E00C6F5ED5}" destId="{548C85EA-A9F8-43AE-BC9D-85019C8B3FD2}" srcOrd="1" destOrd="0" parTransId="{EC27FC12-29B2-40B2-BA9E-DB035553B70B}" sibTransId="{FE59ABF9-79A6-44EF-B7ED-7EBC9C1AE41E}"/>
    <dgm:cxn modelId="{7E180714-9747-4C5F-9B18-3A72E378275E}" type="presOf" srcId="{75DD6EA4-B97E-44BF-B515-BBF5A57C99B3}" destId="{83E77CCA-CC9D-45C7-993E-A66481869B53}" srcOrd="0" destOrd="0" presId="urn:microsoft.com/office/officeart/2018/5/layout/IconCircleLabelList"/>
    <dgm:cxn modelId="{8CD6D963-1E91-4EEC-94D8-5583C59D2252}" type="presOf" srcId="{548C85EA-A9F8-43AE-BC9D-85019C8B3FD2}" destId="{E40F3C40-E222-450B-8E7E-4346F595263E}" srcOrd="0" destOrd="0" presId="urn:microsoft.com/office/officeart/2018/5/layout/IconCircleLabelList"/>
    <dgm:cxn modelId="{E1C58C67-1597-4119-BBAB-3F74B538658B}" type="presOf" srcId="{EA7FAFA2-1163-4757-876B-A8024C7149D8}" destId="{CFFE620F-5D14-4D9A-AB20-854806BAB185}" srcOrd="0" destOrd="0" presId="urn:microsoft.com/office/officeart/2018/5/layout/IconCircleLabelList"/>
    <dgm:cxn modelId="{038EB467-710C-484A-AAA5-AB781C6DEA1D}" srcId="{317D470B-0C4F-425D-A2EC-F7E00C6F5ED5}" destId="{75DD6EA4-B97E-44BF-B515-BBF5A57C99B3}" srcOrd="0" destOrd="0" parTransId="{65C4AE39-59A4-4738-8C23-BF1B23616749}" sibTransId="{55F61A69-9AD3-41C8-A655-863D2DC8F5CF}"/>
    <dgm:cxn modelId="{780E89AE-3D5D-4295-B4FC-3245790F28B5}" srcId="{317D470B-0C4F-425D-A2EC-F7E00C6F5ED5}" destId="{EA7FAFA2-1163-4757-876B-A8024C7149D8}" srcOrd="2" destOrd="0" parTransId="{FB63A8EE-C5ED-4BFE-84EF-46627058BA25}" sibTransId="{D44571B8-2C0B-4A70-8FC5-956ADAF23B6B}"/>
    <dgm:cxn modelId="{296464DC-1639-499A-8EEB-70C46D70FE58}" type="presOf" srcId="{317D470B-0C4F-425D-A2EC-F7E00C6F5ED5}" destId="{84A4494B-40F0-4685-BDD4-421C1C952662}" srcOrd="0" destOrd="0" presId="urn:microsoft.com/office/officeart/2018/5/layout/IconCircleLabelList"/>
    <dgm:cxn modelId="{D66676B1-ED21-4126-89EC-FF4710C16654}" type="presParOf" srcId="{84A4494B-40F0-4685-BDD4-421C1C952662}" destId="{2F2F343C-A057-45C5-9E1C-63EB40013572}" srcOrd="0" destOrd="0" presId="urn:microsoft.com/office/officeart/2018/5/layout/IconCircleLabelList"/>
    <dgm:cxn modelId="{6CE9C630-5172-4821-BA8E-D158D275C21C}" type="presParOf" srcId="{2F2F343C-A057-45C5-9E1C-63EB40013572}" destId="{68671F4D-C157-419F-996B-F52BE96FF32F}" srcOrd="0" destOrd="0" presId="urn:microsoft.com/office/officeart/2018/5/layout/IconCircleLabelList"/>
    <dgm:cxn modelId="{7035EB86-3F1F-462A-8F29-169FC99A981B}" type="presParOf" srcId="{2F2F343C-A057-45C5-9E1C-63EB40013572}" destId="{A7FB46B6-BFC6-4823-9628-FFF494D97CE9}" srcOrd="1" destOrd="0" presId="urn:microsoft.com/office/officeart/2018/5/layout/IconCircleLabelList"/>
    <dgm:cxn modelId="{921024DE-441B-4FA1-B441-35751A3AF22A}" type="presParOf" srcId="{2F2F343C-A057-45C5-9E1C-63EB40013572}" destId="{40CDCD6D-8177-4B41-87F7-320AD368E14D}" srcOrd="2" destOrd="0" presId="urn:microsoft.com/office/officeart/2018/5/layout/IconCircleLabelList"/>
    <dgm:cxn modelId="{DED4FA5A-1D54-4905-A797-9FBA2A12B9E8}" type="presParOf" srcId="{2F2F343C-A057-45C5-9E1C-63EB40013572}" destId="{83E77CCA-CC9D-45C7-993E-A66481869B53}" srcOrd="3" destOrd="0" presId="urn:microsoft.com/office/officeart/2018/5/layout/IconCircleLabelList"/>
    <dgm:cxn modelId="{806FF73A-2361-456C-A2D2-2CE384A51A5A}" type="presParOf" srcId="{84A4494B-40F0-4685-BDD4-421C1C952662}" destId="{1110820A-40D1-4E9D-B1E9-082C9A9FEC0C}" srcOrd="1" destOrd="0" presId="urn:microsoft.com/office/officeart/2018/5/layout/IconCircleLabelList"/>
    <dgm:cxn modelId="{1FEFDE16-D588-4EF7-BA59-D289DADA7C9D}" type="presParOf" srcId="{84A4494B-40F0-4685-BDD4-421C1C952662}" destId="{19489FF7-37E8-49CA-93C6-2290363B2456}" srcOrd="2" destOrd="0" presId="urn:microsoft.com/office/officeart/2018/5/layout/IconCircleLabelList"/>
    <dgm:cxn modelId="{6EBB8C07-9EAC-4AAB-8CEF-6267F00AF6F0}" type="presParOf" srcId="{19489FF7-37E8-49CA-93C6-2290363B2456}" destId="{01096F5E-044A-4CEE-B70D-2DE7F09B4D3D}" srcOrd="0" destOrd="0" presId="urn:microsoft.com/office/officeart/2018/5/layout/IconCircleLabelList"/>
    <dgm:cxn modelId="{DE9B08F4-B14D-4280-A490-552ED8AFAA97}" type="presParOf" srcId="{19489FF7-37E8-49CA-93C6-2290363B2456}" destId="{1DB30337-8AC8-4809-BDD4-77DC0B7BE4AD}" srcOrd="1" destOrd="0" presId="urn:microsoft.com/office/officeart/2018/5/layout/IconCircleLabelList"/>
    <dgm:cxn modelId="{1FAEE027-CFDE-4B17-979D-3A7FDDCBCA7C}" type="presParOf" srcId="{19489FF7-37E8-49CA-93C6-2290363B2456}" destId="{685C1B30-E22C-4D58-B104-3016DADF5A62}" srcOrd="2" destOrd="0" presId="urn:microsoft.com/office/officeart/2018/5/layout/IconCircleLabelList"/>
    <dgm:cxn modelId="{BC84C388-2BCA-4B8D-B678-99A8CB903C6B}" type="presParOf" srcId="{19489FF7-37E8-49CA-93C6-2290363B2456}" destId="{E40F3C40-E222-450B-8E7E-4346F595263E}" srcOrd="3" destOrd="0" presId="urn:microsoft.com/office/officeart/2018/5/layout/IconCircleLabelList"/>
    <dgm:cxn modelId="{E4EA5170-AE48-45AE-920E-B8BDBC75948A}" type="presParOf" srcId="{84A4494B-40F0-4685-BDD4-421C1C952662}" destId="{D4C71AAC-A3E8-4F2D-B720-1C9D6414B567}" srcOrd="3" destOrd="0" presId="urn:microsoft.com/office/officeart/2018/5/layout/IconCircleLabelList"/>
    <dgm:cxn modelId="{929714AC-9693-437A-9DE9-7A76B00FF1B4}" type="presParOf" srcId="{84A4494B-40F0-4685-BDD4-421C1C952662}" destId="{BFB27394-441F-4EC2-B66B-FA4D1FC2B63D}" srcOrd="4" destOrd="0" presId="urn:microsoft.com/office/officeart/2018/5/layout/IconCircleLabelList"/>
    <dgm:cxn modelId="{9047D58C-2B06-4514-9975-0B73AC81210C}" type="presParOf" srcId="{BFB27394-441F-4EC2-B66B-FA4D1FC2B63D}" destId="{E9A16BDE-31F1-482D-92C9-D19CC50102D8}" srcOrd="0" destOrd="0" presId="urn:microsoft.com/office/officeart/2018/5/layout/IconCircleLabelList"/>
    <dgm:cxn modelId="{3551F49F-FF0F-4E1C-9B2C-1D4ED6864276}" type="presParOf" srcId="{BFB27394-441F-4EC2-B66B-FA4D1FC2B63D}" destId="{0E40E763-4EA6-4E25-AECE-768F8B612E06}" srcOrd="1" destOrd="0" presId="urn:microsoft.com/office/officeart/2018/5/layout/IconCircleLabelList"/>
    <dgm:cxn modelId="{C408E3CF-1D49-457E-85B0-1D0647E5F25C}" type="presParOf" srcId="{BFB27394-441F-4EC2-B66B-FA4D1FC2B63D}" destId="{8E1AC0BC-8A18-4576-A29D-B50FCF14BC5D}" srcOrd="2" destOrd="0" presId="urn:microsoft.com/office/officeart/2018/5/layout/IconCircleLabelList"/>
    <dgm:cxn modelId="{014B0C4E-C55C-42F9-BD15-E0BE3E7E4A75}" type="presParOf" srcId="{BFB27394-441F-4EC2-B66B-FA4D1FC2B63D}" destId="{CFFE620F-5D14-4D9A-AB20-854806BAB1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F129C-7E25-4D4B-92CC-F871C56479CC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646ACA2-B408-4218-8F85-48F277A577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dirty="0"/>
            <a:t>Las series de tiempo (time series) son conjuntos de datos que representan observaciones recopiladas secuencialmente a lo largo del tiempo. </a:t>
          </a:r>
          <a:endParaRPr lang="en-US" sz="1400" dirty="0"/>
        </a:p>
      </dgm:t>
    </dgm:pt>
    <dgm:pt modelId="{00E0542A-22CB-4592-8697-9E879E79CE89}" type="parTrans" cxnId="{6F794309-FF1B-4513-82A6-52F466D0C924}">
      <dgm:prSet/>
      <dgm:spPr/>
      <dgm:t>
        <a:bodyPr/>
        <a:lstStyle/>
        <a:p>
          <a:endParaRPr lang="en-US" sz="2400"/>
        </a:p>
      </dgm:t>
    </dgm:pt>
    <dgm:pt modelId="{41DA74B5-C57E-4E57-99B7-240137CDE465}" type="sibTrans" cxnId="{6F794309-FF1B-4513-82A6-52F466D0C924}">
      <dgm:prSet/>
      <dgm:spPr/>
      <dgm:t>
        <a:bodyPr/>
        <a:lstStyle/>
        <a:p>
          <a:endParaRPr lang="en-US" sz="2400"/>
        </a:p>
      </dgm:t>
    </dgm:pt>
    <dgm:pt modelId="{F6EF2F22-86DA-4EC3-AB6B-6D1CC159B4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/>
            <a:t>Estos datos se utilizan para estudiar y analizar el comportamiento de una variable o fenómeno en función del tiempo. </a:t>
          </a:r>
          <a:endParaRPr lang="en-US" sz="1400"/>
        </a:p>
      </dgm:t>
    </dgm:pt>
    <dgm:pt modelId="{217C5A76-9BA9-4CCF-A39B-08D5BD704393}" type="parTrans" cxnId="{C3D347CA-9434-4F81-8B48-48BFBDEFFAC5}">
      <dgm:prSet/>
      <dgm:spPr/>
      <dgm:t>
        <a:bodyPr/>
        <a:lstStyle/>
        <a:p>
          <a:endParaRPr lang="en-US" sz="2400"/>
        </a:p>
      </dgm:t>
    </dgm:pt>
    <dgm:pt modelId="{481CAB48-ACC9-4994-9A58-0272B3FB7168}" type="sibTrans" cxnId="{C3D347CA-9434-4F81-8B48-48BFBDEFFAC5}">
      <dgm:prSet/>
      <dgm:spPr/>
      <dgm:t>
        <a:bodyPr/>
        <a:lstStyle/>
        <a:p>
          <a:endParaRPr lang="en-US" sz="2400"/>
        </a:p>
      </dgm:t>
    </dgm:pt>
    <dgm:pt modelId="{6A40F5FE-6B49-4057-ADB7-327A3DFCCC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/>
            <a:t>Las series de tiempo se encuentran en una amplia gama de campos, como la economía, las finanzas, la meteorología, la salud pública y más. </a:t>
          </a:r>
          <a:endParaRPr lang="en-US" sz="1400"/>
        </a:p>
      </dgm:t>
    </dgm:pt>
    <dgm:pt modelId="{AD06FF03-1F4B-440E-B5E8-17EA8C535BFF}" type="parTrans" cxnId="{06FCC12B-3E45-4E93-BD3D-921062E240D3}">
      <dgm:prSet/>
      <dgm:spPr/>
      <dgm:t>
        <a:bodyPr/>
        <a:lstStyle/>
        <a:p>
          <a:endParaRPr lang="en-US" sz="2400"/>
        </a:p>
      </dgm:t>
    </dgm:pt>
    <dgm:pt modelId="{61F2189E-918C-470F-8B5C-3E7F2AACF8D3}" type="sibTrans" cxnId="{06FCC12B-3E45-4E93-BD3D-921062E240D3}">
      <dgm:prSet/>
      <dgm:spPr/>
      <dgm:t>
        <a:bodyPr/>
        <a:lstStyle/>
        <a:p>
          <a:endParaRPr lang="en-US" sz="2400"/>
        </a:p>
      </dgm:t>
    </dgm:pt>
    <dgm:pt modelId="{7442CB10-6D31-449B-A6F6-DC10619685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dirty="0"/>
            <a:t>Algunos ejemplos comunes de series de tiempo incluyen precios de acciones, temperatura, PIB, entre otros.</a:t>
          </a:r>
          <a:endParaRPr lang="en-US" sz="1400" dirty="0"/>
        </a:p>
      </dgm:t>
    </dgm:pt>
    <dgm:pt modelId="{8C2F726B-93ED-4A40-9DF7-D41A09ABF867}" type="parTrans" cxnId="{19CE088E-6BBD-4938-B611-3E47A9731B05}">
      <dgm:prSet/>
      <dgm:spPr/>
      <dgm:t>
        <a:bodyPr/>
        <a:lstStyle/>
        <a:p>
          <a:endParaRPr lang="en-US" sz="2400"/>
        </a:p>
      </dgm:t>
    </dgm:pt>
    <dgm:pt modelId="{781479A3-4991-4AC3-9DFA-587E5F0BFED0}" type="sibTrans" cxnId="{19CE088E-6BBD-4938-B611-3E47A9731B05}">
      <dgm:prSet/>
      <dgm:spPr/>
      <dgm:t>
        <a:bodyPr/>
        <a:lstStyle/>
        <a:p>
          <a:endParaRPr lang="en-US" sz="2400"/>
        </a:p>
      </dgm:t>
    </dgm:pt>
    <dgm:pt modelId="{380FB02E-3C9C-4963-A100-AAA6612CE9DA}" type="pres">
      <dgm:prSet presAssocID="{440F129C-7E25-4D4B-92CC-F871C56479CC}" presName="root" presStyleCnt="0">
        <dgm:presLayoutVars>
          <dgm:dir/>
          <dgm:resizeHandles val="exact"/>
        </dgm:presLayoutVars>
      </dgm:prSet>
      <dgm:spPr/>
    </dgm:pt>
    <dgm:pt modelId="{24A3F6DD-D94C-49AF-A286-56DB5E32FC4B}" type="pres">
      <dgm:prSet presAssocID="{2646ACA2-B408-4218-8F85-48F277A57784}" presName="compNode" presStyleCnt="0"/>
      <dgm:spPr/>
    </dgm:pt>
    <dgm:pt modelId="{EC962371-4DE3-49B8-A96E-50840DB979FD}" type="pres">
      <dgm:prSet presAssocID="{2646ACA2-B408-4218-8F85-48F277A577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45C4614F-1377-4327-A95C-D022EB59B4CE}" type="pres">
      <dgm:prSet presAssocID="{2646ACA2-B408-4218-8F85-48F277A57784}" presName="spaceRect" presStyleCnt="0"/>
      <dgm:spPr/>
    </dgm:pt>
    <dgm:pt modelId="{94506EC8-1840-48BF-B124-D9EB22F54798}" type="pres">
      <dgm:prSet presAssocID="{2646ACA2-B408-4218-8F85-48F277A57784}" presName="textRect" presStyleLbl="revTx" presStyleIdx="0" presStyleCnt="4">
        <dgm:presLayoutVars>
          <dgm:chMax val="1"/>
          <dgm:chPref val="1"/>
        </dgm:presLayoutVars>
      </dgm:prSet>
      <dgm:spPr/>
    </dgm:pt>
    <dgm:pt modelId="{DE0F5C99-566E-473B-A66F-086BD43281B9}" type="pres">
      <dgm:prSet presAssocID="{41DA74B5-C57E-4E57-99B7-240137CDE465}" presName="sibTrans" presStyleCnt="0"/>
      <dgm:spPr/>
    </dgm:pt>
    <dgm:pt modelId="{B28503ED-5691-4035-9DE6-563E972BDD08}" type="pres">
      <dgm:prSet presAssocID="{F6EF2F22-86DA-4EC3-AB6B-6D1CC159B4F2}" presName="compNode" presStyleCnt="0"/>
      <dgm:spPr/>
    </dgm:pt>
    <dgm:pt modelId="{E1E0B6BF-7564-4119-9ECB-368109404A6C}" type="pres">
      <dgm:prSet presAssocID="{F6EF2F22-86DA-4EC3-AB6B-6D1CC159B4F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BC0FD9AE-FAA3-4198-B5FC-4441D6D825C3}" type="pres">
      <dgm:prSet presAssocID="{F6EF2F22-86DA-4EC3-AB6B-6D1CC159B4F2}" presName="spaceRect" presStyleCnt="0"/>
      <dgm:spPr/>
    </dgm:pt>
    <dgm:pt modelId="{E046C9E7-2984-4AEF-9792-87922C8D81C6}" type="pres">
      <dgm:prSet presAssocID="{F6EF2F22-86DA-4EC3-AB6B-6D1CC159B4F2}" presName="textRect" presStyleLbl="revTx" presStyleIdx="1" presStyleCnt="4">
        <dgm:presLayoutVars>
          <dgm:chMax val="1"/>
          <dgm:chPref val="1"/>
        </dgm:presLayoutVars>
      </dgm:prSet>
      <dgm:spPr/>
    </dgm:pt>
    <dgm:pt modelId="{8F998025-B166-4FC0-9D07-1B81F46DD131}" type="pres">
      <dgm:prSet presAssocID="{481CAB48-ACC9-4994-9A58-0272B3FB7168}" presName="sibTrans" presStyleCnt="0"/>
      <dgm:spPr/>
    </dgm:pt>
    <dgm:pt modelId="{6A70ABA2-5B2F-4A5F-8F64-CCC283FBAFEF}" type="pres">
      <dgm:prSet presAssocID="{6A40F5FE-6B49-4057-ADB7-327A3DFCCC80}" presName="compNode" presStyleCnt="0"/>
      <dgm:spPr/>
    </dgm:pt>
    <dgm:pt modelId="{B262AC99-CF6B-4875-8D55-AB1F858691FD}" type="pres">
      <dgm:prSet presAssocID="{6A40F5FE-6B49-4057-ADB7-327A3DFCCC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ámpagos"/>
        </a:ext>
      </dgm:extLst>
    </dgm:pt>
    <dgm:pt modelId="{FB268105-1501-4146-A2D7-779AFE54B51D}" type="pres">
      <dgm:prSet presAssocID="{6A40F5FE-6B49-4057-ADB7-327A3DFCCC80}" presName="spaceRect" presStyleCnt="0"/>
      <dgm:spPr/>
    </dgm:pt>
    <dgm:pt modelId="{93BBB13C-16E0-4AE9-ACA5-28AC942F9E90}" type="pres">
      <dgm:prSet presAssocID="{6A40F5FE-6B49-4057-ADB7-327A3DFCCC80}" presName="textRect" presStyleLbl="revTx" presStyleIdx="2" presStyleCnt="4">
        <dgm:presLayoutVars>
          <dgm:chMax val="1"/>
          <dgm:chPref val="1"/>
        </dgm:presLayoutVars>
      </dgm:prSet>
      <dgm:spPr/>
    </dgm:pt>
    <dgm:pt modelId="{A4FF79FF-9D08-4301-88B1-5C809E1897FC}" type="pres">
      <dgm:prSet presAssocID="{61F2189E-918C-470F-8B5C-3E7F2AACF8D3}" presName="sibTrans" presStyleCnt="0"/>
      <dgm:spPr/>
    </dgm:pt>
    <dgm:pt modelId="{E2E3D7FA-7108-457F-9015-1044BF037529}" type="pres">
      <dgm:prSet presAssocID="{7442CB10-6D31-449B-A6F6-DC10619685E2}" presName="compNode" presStyleCnt="0"/>
      <dgm:spPr/>
    </dgm:pt>
    <dgm:pt modelId="{56CAE18D-78DC-4DE7-B0A0-A75DFB04912E}" type="pres">
      <dgm:prSet presAssocID="{7442CB10-6D31-449B-A6F6-DC10619685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C5C5488-619E-423F-AC11-321C84650D62}" type="pres">
      <dgm:prSet presAssocID="{7442CB10-6D31-449B-A6F6-DC10619685E2}" presName="spaceRect" presStyleCnt="0"/>
      <dgm:spPr/>
    </dgm:pt>
    <dgm:pt modelId="{1238049E-F1F1-4261-8338-B750652B3574}" type="pres">
      <dgm:prSet presAssocID="{7442CB10-6D31-449B-A6F6-DC10619685E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F794309-FF1B-4513-82A6-52F466D0C924}" srcId="{440F129C-7E25-4D4B-92CC-F871C56479CC}" destId="{2646ACA2-B408-4218-8F85-48F277A57784}" srcOrd="0" destOrd="0" parTransId="{00E0542A-22CB-4592-8697-9E879E79CE89}" sibTransId="{41DA74B5-C57E-4E57-99B7-240137CDE465}"/>
    <dgm:cxn modelId="{10AB9B1F-EBA2-4556-B8F9-50DB0DFE2197}" type="presOf" srcId="{7442CB10-6D31-449B-A6F6-DC10619685E2}" destId="{1238049E-F1F1-4261-8338-B750652B3574}" srcOrd="0" destOrd="0" presId="urn:microsoft.com/office/officeart/2018/2/layout/IconLabelList"/>
    <dgm:cxn modelId="{06FCC12B-3E45-4E93-BD3D-921062E240D3}" srcId="{440F129C-7E25-4D4B-92CC-F871C56479CC}" destId="{6A40F5FE-6B49-4057-ADB7-327A3DFCCC80}" srcOrd="2" destOrd="0" parTransId="{AD06FF03-1F4B-440E-B5E8-17EA8C535BFF}" sibTransId="{61F2189E-918C-470F-8B5C-3E7F2AACF8D3}"/>
    <dgm:cxn modelId="{C29E9D7A-309A-47C5-B153-77F60B6C1567}" type="presOf" srcId="{F6EF2F22-86DA-4EC3-AB6B-6D1CC159B4F2}" destId="{E046C9E7-2984-4AEF-9792-87922C8D81C6}" srcOrd="0" destOrd="0" presId="urn:microsoft.com/office/officeart/2018/2/layout/IconLabelList"/>
    <dgm:cxn modelId="{19CE088E-6BBD-4938-B611-3E47A9731B05}" srcId="{440F129C-7E25-4D4B-92CC-F871C56479CC}" destId="{7442CB10-6D31-449B-A6F6-DC10619685E2}" srcOrd="3" destOrd="0" parTransId="{8C2F726B-93ED-4A40-9DF7-D41A09ABF867}" sibTransId="{781479A3-4991-4AC3-9DFA-587E5F0BFED0}"/>
    <dgm:cxn modelId="{707C72B1-BA85-4ADA-9CBF-9748E8C111E4}" type="presOf" srcId="{2646ACA2-B408-4218-8F85-48F277A57784}" destId="{94506EC8-1840-48BF-B124-D9EB22F54798}" srcOrd="0" destOrd="0" presId="urn:microsoft.com/office/officeart/2018/2/layout/IconLabelList"/>
    <dgm:cxn modelId="{1CFCC1BC-9349-44B2-B257-CBD50BEC1F92}" type="presOf" srcId="{440F129C-7E25-4D4B-92CC-F871C56479CC}" destId="{380FB02E-3C9C-4963-A100-AAA6612CE9DA}" srcOrd="0" destOrd="0" presId="urn:microsoft.com/office/officeart/2018/2/layout/IconLabelList"/>
    <dgm:cxn modelId="{00174DC7-8E94-4E67-8F9F-FBD57C741CD6}" type="presOf" srcId="{6A40F5FE-6B49-4057-ADB7-327A3DFCCC80}" destId="{93BBB13C-16E0-4AE9-ACA5-28AC942F9E90}" srcOrd="0" destOrd="0" presId="urn:microsoft.com/office/officeart/2018/2/layout/IconLabelList"/>
    <dgm:cxn modelId="{C3D347CA-9434-4F81-8B48-48BFBDEFFAC5}" srcId="{440F129C-7E25-4D4B-92CC-F871C56479CC}" destId="{F6EF2F22-86DA-4EC3-AB6B-6D1CC159B4F2}" srcOrd="1" destOrd="0" parTransId="{217C5A76-9BA9-4CCF-A39B-08D5BD704393}" sibTransId="{481CAB48-ACC9-4994-9A58-0272B3FB7168}"/>
    <dgm:cxn modelId="{6C6F55AB-2B91-4803-91E2-358D27D1DEAD}" type="presParOf" srcId="{380FB02E-3C9C-4963-A100-AAA6612CE9DA}" destId="{24A3F6DD-D94C-49AF-A286-56DB5E32FC4B}" srcOrd="0" destOrd="0" presId="urn:microsoft.com/office/officeart/2018/2/layout/IconLabelList"/>
    <dgm:cxn modelId="{130D2504-BBEA-4A3C-A01A-E1A8B5D192F4}" type="presParOf" srcId="{24A3F6DD-D94C-49AF-A286-56DB5E32FC4B}" destId="{EC962371-4DE3-49B8-A96E-50840DB979FD}" srcOrd="0" destOrd="0" presId="urn:microsoft.com/office/officeart/2018/2/layout/IconLabelList"/>
    <dgm:cxn modelId="{8485F546-DF09-4693-8269-3FB435B1F5BC}" type="presParOf" srcId="{24A3F6DD-D94C-49AF-A286-56DB5E32FC4B}" destId="{45C4614F-1377-4327-A95C-D022EB59B4CE}" srcOrd="1" destOrd="0" presId="urn:microsoft.com/office/officeart/2018/2/layout/IconLabelList"/>
    <dgm:cxn modelId="{35F4E897-BB69-4D10-9681-9989FE99EC02}" type="presParOf" srcId="{24A3F6DD-D94C-49AF-A286-56DB5E32FC4B}" destId="{94506EC8-1840-48BF-B124-D9EB22F54798}" srcOrd="2" destOrd="0" presId="urn:microsoft.com/office/officeart/2018/2/layout/IconLabelList"/>
    <dgm:cxn modelId="{7D294568-5D7E-49E8-9C4E-28B9820FA70E}" type="presParOf" srcId="{380FB02E-3C9C-4963-A100-AAA6612CE9DA}" destId="{DE0F5C99-566E-473B-A66F-086BD43281B9}" srcOrd="1" destOrd="0" presId="urn:microsoft.com/office/officeart/2018/2/layout/IconLabelList"/>
    <dgm:cxn modelId="{ABE205D8-EA3E-4201-A7DD-9CBCD29E3D3B}" type="presParOf" srcId="{380FB02E-3C9C-4963-A100-AAA6612CE9DA}" destId="{B28503ED-5691-4035-9DE6-563E972BDD08}" srcOrd="2" destOrd="0" presId="urn:microsoft.com/office/officeart/2018/2/layout/IconLabelList"/>
    <dgm:cxn modelId="{90D9BE42-58E5-4093-A80E-E6235D8DA3A8}" type="presParOf" srcId="{B28503ED-5691-4035-9DE6-563E972BDD08}" destId="{E1E0B6BF-7564-4119-9ECB-368109404A6C}" srcOrd="0" destOrd="0" presId="urn:microsoft.com/office/officeart/2018/2/layout/IconLabelList"/>
    <dgm:cxn modelId="{41F0B403-508F-439B-8553-09FF76029A23}" type="presParOf" srcId="{B28503ED-5691-4035-9DE6-563E972BDD08}" destId="{BC0FD9AE-FAA3-4198-B5FC-4441D6D825C3}" srcOrd="1" destOrd="0" presId="urn:microsoft.com/office/officeart/2018/2/layout/IconLabelList"/>
    <dgm:cxn modelId="{8E59ED5E-A166-4C82-A6B6-614324F6BF35}" type="presParOf" srcId="{B28503ED-5691-4035-9DE6-563E972BDD08}" destId="{E046C9E7-2984-4AEF-9792-87922C8D81C6}" srcOrd="2" destOrd="0" presId="urn:microsoft.com/office/officeart/2018/2/layout/IconLabelList"/>
    <dgm:cxn modelId="{7A6B950C-E234-4E58-BAD8-3C5E800F6B21}" type="presParOf" srcId="{380FB02E-3C9C-4963-A100-AAA6612CE9DA}" destId="{8F998025-B166-4FC0-9D07-1B81F46DD131}" srcOrd="3" destOrd="0" presId="urn:microsoft.com/office/officeart/2018/2/layout/IconLabelList"/>
    <dgm:cxn modelId="{053B9953-6614-4E93-919F-E433254B9C15}" type="presParOf" srcId="{380FB02E-3C9C-4963-A100-AAA6612CE9DA}" destId="{6A70ABA2-5B2F-4A5F-8F64-CCC283FBAFEF}" srcOrd="4" destOrd="0" presId="urn:microsoft.com/office/officeart/2018/2/layout/IconLabelList"/>
    <dgm:cxn modelId="{44316A9B-3493-4E0C-A2EA-3068276D0052}" type="presParOf" srcId="{6A70ABA2-5B2F-4A5F-8F64-CCC283FBAFEF}" destId="{B262AC99-CF6B-4875-8D55-AB1F858691FD}" srcOrd="0" destOrd="0" presId="urn:microsoft.com/office/officeart/2018/2/layout/IconLabelList"/>
    <dgm:cxn modelId="{D29A8C07-FFA5-44B7-95C4-5FAB58D82F2D}" type="presParOf" srcId="{6A70ABA2-5B2F-4A5F-8F64-CCC283FBAFEF}" destId="{FB268105-1501-4146-A2D7-779AFE54B51D}" srcOrd="1" destOrd="0" presId="urn:microsoft.com/office/officeart/2018/2/layout/IconLabelList"/>
    <dgm:cxn modelId="{EFD819DD-061C-4DD2-978E-E6D05B5B31A3}" type="presParOf" srcId="{6A70ABA2-5B2F-4A5F-8F64-CCC283FBAFEF}" destId="{93BBB13C-16E0-4AE9-ACA5-28AC942F9E90}" srcOrd="2" destOrd="0" presId="urn:microsoft.com/office/officeart/2018/2/layout/IconLabelList"/>
    <dgm:cxn modelId="{9EFC7B34-DA76-4307-8085-0C40B2E9D680}" type="presParOf" srcId="{380FB02E-3C9C-4963-A100-AAA6612CE9DA}" destId="{A4FF79FF-9D08-4301-88B1-5C809E1897FC}" srcOrd="5" destOrd="0" presId="urn:microsoft.com/office/officeart/2018/2/layout/IconLabelList"/>
    <dgm:cxn modelId="{06B7E580-0C2D-49B8-B50B-DB0EED33A552}" type="presParOf" srcId="{380FB02E-3C9C-4963-A100-AAA6612CE9DA}" destId="{E2E3D7FA-7108-457F-9015-1044BF037529}" srcOrd="6" destOrd="0" presId="urn:microsoft.com/office/officeart/2018/2/layout/IconLabelList"/>
    <dgm:cxn modelId="{8E6F7557-35BF-4507-B784-68C77104C5D4}" type="presParOf" srcId="{E2E3D7FA-7108-457F-9015-1044BF037529}" destId="{56CAE18D-78DC-4DE7-B0A0-A75DFB04912E}" srcOrd="0" destOrd="0" presId="urn:microsoft.com/office/officeart/2018/2/layout/IconLabelList"/>
    <dgm:cxn modelId="{69B8CB84-D594-46D9-9AC1-F2975DB1D951}" type="presParOf" srcId="{E2E3D7FA-7108-457F-9015-1044BF037529}" destId="{1C5C5488-619E-423F-AC11-321C84650D62}" srcOrd="1" destOrd="0" presId="urn:microsoft.com/office/officeart/2018/2/layout/IconLabelList"/>
    <dgm:cxn modelId="{67125257-5BB9-4B16-A1AE-AC9856BCA0A0}" type="presParOf" srcId="{E2E3D7FA-7108-457F-9015-1044BF037529}" destId="{1238049E-F1F1-4261-8338-B750652B35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53A6D1-2571-4740-8A7F-1022A9CA6FE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F0BEF62-2A25-479E-A468-42703D3E2D8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Las series de tiempo son fundamentales para comprender y predecir el comportamiento futuro de un fenómeno.</a:t>
          </a:r>
          <a:endParaRPr lang="en-US"/>
        </a:p>
      </dgm:t>
    </dgm:pt>
    <dgm:pt modelId="{77B6D6D3-8BE6-455C-A9AE-1C8FFDAFBB60}" type="parTrans" cxnId="{E3C6168C-3EE5-4DBB-8330-E7668694CDBB}">
      <dgm:prSet/>
      <dgm:spPr/>
      <dgm:t>
        <a:bodyPr/>
        <a:lstStyle/>
        <a:p>
          <a:endParaRPr lang="en-US"/>
        </a:p>
      </dgm:t>
    </dgm:pt>
    <dgm:pt modelId="{B7E2311A-0DC2-4A47-A82E-5BBA006D8570}" type="sibTrans" cxnId="{E3C6168C-3EE5-4DBB-8330-E7668694CDBB}">
      <dgm:prSet/>
      <dgm:spPr/>
      <dgm:t>
        <a:bodyPr/>
        <a:lstStyle/>
        <a:p>
          <a:endParaRPr lang="en-US"/>
        </a:p>
      </dgm:t>
    </dgm:pt>
    <dgm:pt modelId="{7AAFED96-0386-4920-A942-518D6CEAE88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 utilizan en pronósticos y planificación en diversos campos, como la economía, la gestión empresarial, la meteorología y la ingeniería.</a:t>
          </a:r>
          <a:endParaRPr lang="en-US"/>
        </a:p>
      </dgm:t>
    </dgm:pt>
    <dgm:pt modelId="{31384EA2-B5BC-41C5-A218-B63EB407E77E}" type="parTrans" cxnId="{47EC498B-935A-4278-826E-33BE366BC518}">
      <dgm:prSet/>
      <dgm:spPr/>
      <dgm:t>
        <a:bodyPr/>
        <a:lstStyle/>
        <a:p>
          <a:endParaRPr lang="en-US"/>
        </a:p>
      </dgm:t>
    </dgm:pt>
    <dgm:pt modelId="{0104E499-184F-48D4-9987-CC0B77BAB93F}" type="sibTrans" cxnId="{47EC498B-935A-4278-826E-33BE366BC518}">
      <dgm:prSet/>
      <dgm:spPr/>
      <dgm:t>
        <a:bodyPr/>
        <a:lstStyle/>
        <a:p>
          <a:endParaRPr lang="en-US"/>
        </a:p>
      </dgm:t>
    </dgm:pt>
    <dgm:pt modelId="{E7CE8021-8F84-4D4E-A73F-B99A6CFB0DA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Ayudan a identificar patrones, tendencias y cambios en el tiempo, lo que puede ser útil para la toma de decisiones informadas.</a:t>
          </a:r>
          <a:endParaRPr lang="en-US"/>
        </a:p>
      </dgm:t>
    </dgm:pt>
    <dgm:pt modelId="{A0E874C7-1087-419D-B7F2-7253A25AAB79}" type="parTrans" cxnId="{FB350241-D116-4FD9-BEA5-84D50364C559}">
      <dgm:prSet/>
      <dgm:spPr/>
      <dgm:t>
        <a:bodyPr/>
        <a:lstStyle/>
        <a:p>
          <a:endParaRPr lang="en-US"/>
        </a:p>
      </dgm:t>
    </dgm:pt>
    <dgm:pt modelId="{53F03113-3442-4DE2-A921-A2DAC15DA794}" type="sibTrans" cxnId="{FB350241-D116-4FD9-BEA5-84D50364C559}">
      <dgm:prSet/>
      <dgm:spPr/>
      <dgm:t>
        <a:bodyPr/>
        <a:lstStyle/>
        <a:p>
          <a:endParaRPr lang="en-US"/>
        </a:p>
      </dgm:t>
    </dgm:pt>
    <dgm:pt modelId="{8F323B57-52ED-4880-A65B-42F3F2DCA10F}" type="pres">
      <dgm:prSet presAssocID="{D853A6D1-2571-4740-8A7F-1022A9CA6FE8}" presName="root" presStyleCnt="0">
        <dgm:presLayoutVars>
          <dgm:dir/>
          <dgm:resizeHandles val="exact"/>
        </dgm:presLayoutVars>
      </dgm:prSet>
      <dgm:spPr/>
    </dgm:pt>
    <dgm:pt modelId="{73B7622C-79B9-4C81-B162-5BE50F538811}" type="pres">
      <dgm:prSet presAssocID="{1F0BEF62-2A25-479E-A468-42703D3E2D89}" presName="compNode" presStyleCnt="0"/>
      <dgm:spPr/>
    </dgm:pt>
    <dgm:pt modelId="{E1A1277E-ED5C-4332-B70D-D6EC5AA7B189}" type="pres">
      <dgm:prSet presAssocID="{1F0BEF62-2A25-479E-A468-42703D3E2D89}" presName="bgRect" presStyleLbl="bgShp" presStyleIdx="0" presStyleCnt="3"/>
      <dgm:spPr/>
    </dgm:pt>
    <dgm:pt modelId="{58BF057C-7A38-4B49-A0E3-A3AE1176AA85}" type="pres">
      <dgm:prSet presAssocID="{1F0BEF62-2A25-479E-A468-42703D3E2D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7359D462-0678-4948-A9FC-443C163DA1A3}" type="pres">
      <dgm:prSet presAssocID="{1F0BEF62-2A25-479E-A468-42703D3E2D89}" presName="spaceRect" presStyleCnt="0"/>
      <dgm:spPr/>
    </dgm:pt>
    <dgm:pt modelId="{74D0CDFD-126F-4EF7-B349-4703CE087D24}" type="pres">
      <dgm:prSet presAssocID="{1F0BEF62-2A25-479E-A468-42703D3E2D89}" presName="parTx" presStyleLbl="revTx" presStyleIdx="0" presStyleCnt="3">
        <dgm:presLayoutVars>
          <dgm:chMax val="0"/>
          <dgm:chPref val="0"/>
        </dgm:presLayoutVars>
      </dgm:prSet>
      <dgm:spPr/>
    </dgm:pt>
    <dgm:pt modelId="{A9068210-66EA-4F5E-A364-CED3A4E1B8B3}" type="pres">
      <dgm:prSet presAssocID="{B7E2311A-0DC2-4A47-A82E-5BBA006D8570}" presName="sibTrans" presStyleCnt="0"/>
      <dgm:spPr/>
    </dgm:pt>
    <dgm:pt modelId="{A7799246-0D69-454B-837A-25BC27954F62}" type="pres">
      <dgm:prSet presAssocID="{7AAFED96-0386-4920-A942-518D6CEAE887}" presName="compNode" presStyleCnt="0"/>
      <dgm:spPr/>
    </dgm:pt>
    <dgm:pt modelId="{56AA7284-C20C-4E8B-96BC-EEAE2172EA3F}" type="pres">
      <dgm:prSet presAssocID="{7AAFED96-0386-4920-A942-518D6CEAE887}" presName="bgRect" presStyleLbl="bgShp" presStyleIdx="1" presStyleCnt="3"/>
      <dgm:spPr/>
    </dgm:pt>
    <dgm:pt modelId="{B3FD5275-C8A1-4B1C-B1D6-10E0A4860F4F}" type="pres">
      <dgm:prSet presAssocID="{7AAFED96-0386-4920-A942-518D6CEAE8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7385B733-A4DF-4C6D-8155-585AD377916A}" type="pres">
      <dgm:prSet presAssocID="{7AAFED96-0386-4920-A942-518D6CEAE887}" presName="spaceRect" presStyleCnt="0"/>
      <dgm:spPr/>
    </dgm:pt>
    <dgm:pt modelId="{EE3E68F2-4313-4A3D-A59E-0AAD37D32D2D}" type="pres">
      <dgm:prSet presAssocID="{7AAFED96-0386-4920-A942-518D6CEAE887}" presName="parTx" presStyleLbl="revTx" presStyleIdx="1" presStyleCnt="3">
        <dgm:presLayoutVars>
          <dgm:chMax val="0"/>
          <dgm:chPref val="0"/>
        </dgm:presLayoutVars>
      </dgm:prSet>
      <dgm:spPr/>
    </dgm:pt>
    <dgm:pt modelId="{43329326-1D69-4067-A94B-FC547F0B8927}" type="pres">
      <dgm:prSet presAssocID="{0104E499-184F-48D4-9987-CC0B77BAB93F}" presName="sibTrans" presStyleCnt="0"/>
      <dgm:spPr/>
    </dgm:pt>
    <dgm:pt modelId="{E604CA0A-889C-4546-B6EA-B9059575EC22}" type="pres">
      <dgm:prSet presAssocID="{E7CE8021-8F84-4D4E-A73F-B99A6CFB0DA0}" presName="compNode" presStyleCnt="0"/>
      <dgm:spPr/>
    </dgm:pt>
    <dgm:pt modelId="{51853280-32CA-4F3E-92B2-1B5D8D3F0265}" type="pres">
      <dgm:prSet presAssocID="{E7CE8021-8F84-4D4E-A73F-B99A6CFB0DA0}" presName="bgRect" presStyleLbl="bgShp" presStyleIdx="2" presStyleCnt="3"/>
      <dgm:spPr/>
    </dgm:pt>
    <dgm:pt modelId="{5DEE2EB2-F9FE-4748-9B48-7643508AC76B}" type="pres">
      <dgm:prSet presAssocID="{E7CE8021-8F84-4D4E-A73F-B99A6CFB0D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A508C604-78C4-4651-A3B4-CD15B5BA01F5}" type="pres">
      <dgm:prSet presAssocID="{E7CE8021-8F84-4D4E-A73F-B99A6CFB0DA0}" presName="spaceRect" presStyleCnt="0"/>
      <dgm:spPr/>
    </dgm:pt>
    <dgm:pt modelId="{1E6890AA-3C6D-4378-B73C-97C5BC80ED0B}" type="pres">
      <dgm:prSet presAssocID="{E7CE8021-8F84-4D4E-A73F-B99A6CFB0DA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AC48808-15AA-45E2-8F73-4A6E155C54FC}" type="presOf" srcId="{D853A6D1-2571-4740-8A7F-1022A9CA6FE8}" destId="{8F323B57-52ED-4880-A65B-42F3F2DCA10F}" srcOrd="0" destOrd="0" presId="urn:microsoft.com/office/officeart/2018/2/layout/IconVerticalSolidList"/>
    <dgm:cxn modelId="{FB350241-D116-4FD9-BEA5-84D50364C559}" srcId="{D853A6D1-2571-4740-8A7F-1022A9CA6FE8}" destId="{E7CE8021-8F84-4D4E-A73F-B99A6CFB0DA0}" srcOrd="2" destOrd="0" parTransId="{A0E874C7-1087-419D-B7F2-7253A25AAB79}" sibTransId="{53F03113-3442-4DE2-A921-A2DAC15DA794}"/>
    <dgm:cxn modelId="{47EC498B-935A-4278-826E-33BE366BC518}" srcId="{D853A6D1-2571-4740-8A7F-1022A9CA6FE8}" destId="{7AAFED96-0386-4920-A942-518D6CEAE887}" srcOrd="1" destOrd="0" parTransId="{31384EA2-B5BC-41C5-A218-B63EB407E77E}" sibTransId="{0104E499-184F-48D4-9987-CC0B77BAB93F}"/>
    <dgm:cxn modelId="{03994E8B-B4A5-4FB6-B593-6E23DF7A563A}" type="presOf" srcId="{E7CE8021-8F84-4D4E-A73F-B99A6CFB0DA0}" destId="{1E6890AA-3C6D-4378-B73C-97C5BC80ED0B}" srcOrd="0" destOrd="0" presId="urn:microsoft.com/office/officeart/2018/2/layout/IconVerticalSolidList"/>
    <dgm:cxn modelId="{E3C6168C-3EE5-4DBB-8330-E7668694CDBB}" srcId="{D853A6D1-2571-4740-8A7F-1022A9CA6FE8}" destId="{1F0BEF62-2A25-479E-A468-42703D3E2D89}" srcOrd="0" destOrd="0" parTransId="{77B6D6D3-8BE6-455C-A9AE-1C8FFDAFBB60}" sibTransId="{B7E2311A-0DC2-4A47-A82E-5BBA006D8570}"/>
    <dgm:cxn modelId="{C58366DF-DA00-4F65-B37B-037AD7446487}" type="presOf" srcId="{1F0BEF62-2A25-479E-A468-42703D3E2D89}" destId="{74D0CDFD-126F-4EF7-B349-4703CE087D24}" srcOrd="0" destOrd="0" presId="urn:microsoft.com/office/officeart/2018/2/layout/IconVerticalSolidList"/>
    <dgm:cxn modelId="{97C7B3EA-3D2A-46EA-BCCA-5E5076D1AC74}" type="presOf" srcId="{7AAFED96-0386-4920-A942-518D6CEAE887}" destId="{EE3E68F2-4313-4A3D-A59E-0AAD37D32D2D}" srcOrd="0" destOrd="0" presId="urn:microsoft.com/office/officeart/2018/2/layout/IconVerticalSolidList"/>
    <dgm:cxn modelId="{590FDDCC-DF4C-4891-9996-106C3630F148}" type="presParOf" srcId="{8F323B57-52ED-4880-A65B-42F3F2DCA10F}" destId="{73B7622C-79B9-4C81-B162-5BE50F538811}" srcOrd="0" destOrd="0" presId="urn:microsoft.com/office/officeart/2018/2/layout/IconVerticalSolidList"/>
    <dgm:cxn modelId="{E0E4C2D9-B326-4822-A4CC-45D8089321E5}" type="presParOf" srcId="{73B7622C-79B9-4C81-B162-5BE50F538811}" destId="{E1A1277E-ED5C-4332-B70D-D6EC5AA7B189}" srcOrd="0" destOrd="0" presId="urn:microsoft.com/office/officeart/2018/2/layout/IconVerticalSolidList"/>
    <dgm:cxn modelId="{0CCFB24A-6B48-4B6C-89BB-9692347FC02A}" type="presParOf" srcId="{73B7622C-79B9-4C81-B162-5BE50F538811}" destId="{58BF057C-7A38-4B49-A0E3-A3AE1176AA85}" srcOrd="1" destOrd="0" presId="urn:microsoft.com/office/officeart/2018/2/layout/IconVerticalSolidList"/>
    <dgm:cxn modelId="{57833F26-1C3A-42B3-8776-171801EF67AB}" type="presParOf" srcId="{73B7622C-79B9-4C81-B162-5BE50F538811}" destId="{7359D462-0678-4948-A9FC-443C163DA1A3}" srcOrd="2" destOrd="0" presId="urn:microsoft.com/office/officeart/2018/2/layout/IconVerticalSolidList"/>
    <dgm:cxn modelId="{D28BB270-69AD-4720-98EB-A8D17F0F60D9}" type="presParOf" srcId="{73B7622C-79B9-4C81-B162-5BE50F538811}" destId="{74D0CDFD-126F-4EF7-B349-4703CE087D24}" srcOrd="3" destOrd="0" presId="urn:microsoft.com/office/officeart/2018/2/layout/IconVerticalSolidList"/>
    <dgm:cxn modelId="{77C1BC1D-3BD2-4100-9D70-28354F890ABA}" type="presParOf" srcId="{8F323B57-52ED-4880-A65B-42F3F2DCA10F}" destId="{A9068210-66EA-4F5E-A364-CED3A4E1B8B3}" srcOrd="1" destOrd="0" presId="urn:microsoft.com/office/officeart/2018/2/layout/IconVerticalSolidList"/>
    <dgm:cxn modelId="{585A369D-735A-4B88-A547-A23B0F439F10}" type="presParOf" srcId="{8F323B57-52ED-4880-A65B-42F3F2DCA10F}" destId="{A7799246-0D69-454B-837A-25BC27954F62}" srcOrd="2" destOrd="0" presId="urn:microsoft.com/office/officeart/2018/2/layout/IconVerticalSolidList"/>
    <dgm:cxn modelId="{0BB772F1-3EA9-495B-B43B-3910A30E4632}" type="presParOf" srcId="{A7799246-0D69-454B-837A-25BC27954F62}" destId="{56AA7284-C20C-4E8B-96BC-EEAE2172EA3F}" srcOrd="0" destOrd="0" presId="urn:microsoft.com/office/officeart/2018/2/layout/IconVerticalSolidList"/>
    <dgm:cxn modelId="{33097874-C8A2-449D-9164-4F63994E995B}" type="presParOf" srcId="{A7799246-0D69-454B-837A-25BC27954F62}" destId="{B3FD5275-C8A1-4B1C-B1D6-10E0A4860F4F}" srcOrd="1" destOrd="0" presId="urn:microsoft.com/office/officeart/2018/2/layout/IconVerticalSolidList"/>
    <dgm:cxn modelId="{159240C4-4AA6-4C3C-BED5-F9A03BE97385}" type="presParOf" srcId="{A7799246-0D69-454B-837A-25BC27954F62}" destId="{7385B733-A4DF-4C6D-8155-585AD377916A}" srcOrd="2" destOrd="0" presId="urn:microsoft.com/office/officeart/2018/2/layout/IconVerticalSolidList"/>
    <dgm:cxn modelId="{33DD8D39-EE66-473C-9867-D9C4C97A8CA0}" type="presParOf" srcId="{A7799246-0D69-454B-837A-25BC27954F62}" destId="{EE3E68F2-4313-4A3D-A59E-0AAD37D32D2D}" srcOrd="3" destOrd="0" presId="urn:microsoft.com/office/officeart/2018/2/layout/IconVerticalSolidList"/>
    <dgm:cxn modelId="{8E7AEBBA-CCE7-4835-9EC5-231B96E98AA3}" type="presParOf" srcId="{8F323B57-52ED-4880-A65B-42F3F2DCA10F}" destId="{43329326-1D69-4067-A94B-FC547F0B8927}" srcOrd="3" destOrd="0" presId="urn:microsoft.com/office/officeart/2018/2/layout/IconVerticalSolidList"/>
    <dgm:cxn modelId="{2E990C08-C462-4877-A30E-DA24C65AF415}" type="presParOf" srcId="{8F323B57-52ED-4880-A65B-42F3F2DCA10F}" destId="{E604CA0A-889C-4546-B6EA-B9059575EC22}" srcOrd="4" destOrd="0" presId="urn:microsoft.com/office/officeart/2018/2/layout/IconVerticalSolidList"/>
    <dgm:cxn modelId="{3C35AA30-4EA7-4475-860C-7C14C573F1BF}" type="presParOf" srcId="{E604CA0A-889C-4546-B6EA-B9059575EC22}" destId="{51853280-32CA-4F3E-92B2-1B5D8D3F0265}" srcOrd="0" destOrd="0" presId="urn:microsoft.com/office/officeart/2018/2/layout/IconVerticalSolidList"/>
    <dgm:cxn modelId="{4A331ABE-2670-4BC5-AF93-C3D93E80BE3E}" type="presParOf" srcId="{E604CA0A-889C-4546-B6EA-B9059575EC22}" destId="{5DEE2EB2-F9FE-4748-9B48-7643508AC76B}" srcOrd="1" destOrd="0" presId="urn:microsoft.com/office/officeart/2018/2/layout/IconVerticalSolidList"/>
    <dgm:cxn modelId="{9A1885D0-94AD-458C-B0F6-674A38F8CE28}" type="presParOf" srcId="{E604CA0A-889C-4546-B6EA-B9059575EC22}" destId="{A508C604-78C4-4651-A3B4-CD15B5BA01F5}" srcOrd="2" destOrd="0" presId="urn:microsoft.com/office/officeart/2018/2/layout/IconVerticalSolidList"/>
    <dgm:cxn modelId="{80A5C1EF-CDDC-43B0-AA37-39A28B19352B}" type="presParOf" srcId="{E604CA0A-889C-4546-B6EA-B9059575EC22}" destId="{1E6890AA-3C6D-4378-B73C-97C5BC80ED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D9336F-6BE3-421B-9148-E68584726872}" type="doc">
      <dgm:prSet loTypeId="urn:microsoft.com/office/officeart/2005/8/layout/hierarchy1" loCatId="hierarchy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D367194-7432-471C-AD05-AAA9DC7BCB35}">
      <dgm:prSet/>
      <dgm:spPr/>
      <dgm:t>
        <a:bodyPr/>
        <a:lstStyle/>
        <a:p>
          <a:r>
            <a:rPr lang="es-ES" dirty="0"/>
            <a:t>Para los datos transversales las observaciones se recopilan en un solo punto en el tiempo para múltiples entidades, </a:t>
          </a:r>
          <a:endParaRPr lang="en-US" dirty="0"/>
        </a:p>
      </dgm:t>
    </dgm:pt>
    <dgm:pt modelId="{8A0CDDE2-1622-4CBF-85B9-0FB7583D1F29}" type="parTrans" cxnId="{CAB28B35-6CAE-4A6C-8FE6-822872D42473}">
      <dgm:prSet/>
      <dgm:spPr/>
      <dgm:t>
        <a:bodyPr/>
        <a:lstStyle/>
        <a:p>
          <a:endParaRPr lang="en-US"/>
        </a:p>
      </dgm:t>
    </dgm:pt>
    <dgm:pt modelId="{787C3FF7-2E28-4E76-B3C8-A57C5F62079E}" type="sibTrans" cxnId="{CAB28B35-6CAE-4A6C-8FE6-822872D42473}">
      <dgm:prSet/>
      <dgm:spPr/>
      <dgm:t>
        <a:bodyPr/>
        <a:lstStyle/>
        <a:p>
          <a:endParaRPr lang="en-US"/>
        </a:p>
      </dgm:t>
    </dgm:pt>
    <dgm:pt modelId="{F00A598F-9ED5-4DCE-9E06-AD29FFD7DC17}">
      <dgm:prSet/>
      <dgm:spPr/>
      <dgm:t>
        <a:bodyPr/>
        <a:lstStyle/>
        <a:p>
          <a:r>
            <a:rPr lang="es-ES" dirty="0"/>
            <a:t>Las series de tiempo involucran observaciones secuenciales a lo largo del tiempo para una sola entidad.</a:t>
          </a:r>
          <a:endParaRPr lang="en-US" dirty="0"/>
        </a:p>
      </dgm:t>
    </dgm:pt>
    <dgm:pt modelId="{29C5368C-8DB7-4174-AFB8-E4EE043CB256}" type="parTrans" cxnId="{E503F82A-B488-4C63-9F0A-1959C95EB1C5}">
      <dgm:prSet/>
      <dgm:spPr/>
      <dgm:t>
        <a:bodyPr/>
        <a:lstStyle/>
        <a:p>
          <a:endParaRPr lang="en-US"/>
        </a:p>
      </dgm:t>
    </dgm:pt>
    <dgm:pt modelId="{1D3600C0-D532-47A4-B1CA-6D82B5111C26}" type="sibTrans" cxnId="{E503F82A-B488-4C63-9F0A-1959C95EB1C5}">
      <dgm:prSet/>
      <dgm:spPr/>
      <dgm:t>
        <a:bodyPr/>
        <a:lstStyle/>
        <a:p>
          <a:endParaRPr lang="en-US"/>
        </a:p>
      </dgm:t>
    </dgm:pt>
    <dgm:pt modelId="{DA1AEA46-A57B-42B2-AD53-94E2122D9CEB}" type="pres">
      <dgm:prSet presAssocID="{6DD9336F-6BE3-421B-9148-E6858472687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F43DEE-BCFC-4E56-B041-1ABD03639424}" type="pres">
      <dgm:prSet presAssocID="{4D367194-7432-471C-AD05-AAA9DC7BCB35}" presName="hierRoot1" presStyleCnt="0"/>
      <dgm:spPr/>
    </dgm:pt>
    <dgm:pt modelId="{18517022-9BF7-4BCF-8988-39B0DE578B27}" type="pres">
      <dgm:prSet presAssocID="{4D367194-7432-471C-AD05-AAA9DC7BCB35}" presName="composite" presStyleCnt="0"/>
      <dgm:spPr/>
    </dgm:pt>
    <dgm:pt modelId="{51432708-DAD5-49A1-B810-6471B1DC952E}" type="pres">
      <dgm:prSet presAssocID="{4D367194-7432-471C-AD05-AAA9DC7BCB35}" presName="background" presStyleLbl="node0" presStyleIdx="0" presStyleCnt="2"/>
      <dgm:spPr/>
    </dgm:pt>
    <dgm:pt modelId="{7F0CFD03-ED87-4E8F-BE11-73C4882595B2}" type="pres">
      <dgm:prSet presAssocID="{4D367194-7432-471C-AD05-AAA9DC7BCB35}" presName="text" presStyleLbl="fgAcc0" presStyleIdx="0" presStyleCnt="2">
        <dgm:presLayoutVars>
          <dgm:chPref val="3"/>
        </dgm:presLayoutVars>
      </dgm:prSet>
      <dgm:spPr/>
    </dgm:pt>
    <dgm:pt modelId="{886AC208-CD86-4255-A994-1BEB7B61139D}" type="pres">
      <dgm:prSet presAssocID="{4D367194-7432-471C-AD05-AAA9DC7BCB35}" presName="hierChild2" presStyleCnt="0"/>
      <dgm:spPr/>
    </dgm:pt>
    <dgm:pt modelId="{B6251FD3-003F-4A46-B678-9F19DE4335EA}" type="pres">
      <dgm:prSet presAssocID="{F00A598F-9ED5-4DCE-9E06-AD29FFD7DC17}" presName="hierRoot1" presStyleCnt="0"/>
      <dgm:spPr/>
    </dgm:pt>
    <dgm:pt modelId="{131B2293-65B3-40ED-B1A6-CD4EF15BBE3F}" type="pres">
      <dgm:prSet presAssocID="{F00A598F-9ED5-4DCE-9E06-AD29FFD7DC17}" presName="composite" presStyleCnt="0"/>
      <dgm:spPr/>
    </dgm:pt>
    <dgm:pt modelId="{77D3D6E9-EA04-48C1-BEA1-A78733C4C4A7}" type="pres">
      <dgm:prSet presAssocID="{F00A598F-9ED5-4DCE-9E06-AD29FFD7DC17}" presName="background" presStyleLbl="node0" presStyleIdx="1" presStyleCnt="2"/>
      <dgm:spPr/>
    </dgm:pt>
    <dgm:pt modelId="{D8F97699-C42F-4CE4-9A93-CDF9CF225CE4}" type="pres">
      <dgm:prSet presAssocID="{F00A598F-9ED5-4DCE-9E06-AD29FFD7DC17}" presName="text" presStyleLbl="fgAcc0" presStyleIdx="1" presStyleCnt="2">
        <dgm:presLayoutVars>
          <dgm:chPref val="3"/>
        </dgm:presLayoutVars>
      </dgm:prSet>
      <dgm:spPr/>
    </dgm:pt>
    <dgm:pt modelId="{6C53EE50-3D46-4130-9ECF-2C9A23BE2540}" type="pres">
      <dgm:prSet presAssocID="{F00A598F-9ED5-4DCE-9E06-AD29FFD7DC17}" presName="hierChild2" presStyleCnt="0"/>
      <dgm:spPr/>
    </dgm:pt>
  </dgm:ptLst>
  <dgm:cxnLst>
    <dgm:cxn modelId="{DF6E4217-0E28-4F1C-9420-A7D4A8C2600D}" type="presOf" srcId="{F00A598F-9ED5-4DCE-9E06-AD29FFD7DC17}" destId="{D8F97699-C42F-4CE4-9A93-CDF9CF225CE4}" srcOrd="0" destOrd="0" presId="urn:microsoft.com/office/officeart/2005/8/layout/hierarchy1"/>
    <dgm:cxn modelId="{E503F82A-B488-4C63-9F0A-1959C95EB1C5}" srcId="{6DD9336F-6BE3-421B-9148-E68584726872}" destId="{F00A598F-9ED5-4DCE-9E06-AD29FFD7DC17}" srcOrd="1" destOrd="0" parTransId="{29C5368C-8DB7-4174-AFB8-E4EE043CB256}" sibTransId="{1D3600C0-D532-47A4-B1CA-6D82B5111C26}"/>
    <dgm:cxn modelId="{CAB28B35-6CAE-4A6C-8FE6-822872D42473}" srcId="{6DD9336F-6BE3-421B-9148-E68584726872}" destId="{4D367194-7432-471C-AD05-AAA9DC7BCB35}" srcOrd="0" destOrd="0" parTransId="{8A0CDDE2-1622-4CBF-85B9-0FB7583D1F29}" sibTransId="{787C3FF7-2E28-4E76-B3C8-A57C5F62079E}"/>
    <dgm:cxn modelId="{3BD1F89B-C11D-4F9A-A76F-AB66215951F9}" type="presOf" srcId="{6DD9336F-6BE3-421B-9148-E68584726872}" destId="{DA1AEA46-A57B-42B2-AD53-94E2122D9CEB}" srcOrd="0" destOrd="0" presId="urn:microsoft.com/office/officeart/2005/8/layout/hierarchy1"/>
    <dgm:cxn modelId="{E89656A5-08C0-4C7B-80C3-1B04D62974C2}" type="presOf" srcId="{4D367194-7432-471C-AD05-AAA9DC7BCB35}" destId="{7F0CFD03-ED87-4E8F-BE11-73C4882595B2}" srcOrd="0" destOrd="0" presId="urn:microsoft.com/office/officeart/2005/8/layout/hierarchy1"/>
    <dgm:cxn modelId="{95ECE336-64D5-4272-BF07-6AD646F23AC3}" type="presParOf" srcId="{DA1AEA46-A57B-42B2-AD53-94E2122D9CEB}" destId="{4DF43DEE-BCFC-4E56-B041-1ABD03639424}" srcOrd="0" destOrd="0" presId="urn:microsoft.com/office/officeart/2005/8/layout/hierarchy1"/>
    <dgm:cxn modelId="{BD5B4714-8302-486F-9B59-68039616DD88}" type="presParOf" srcId="{4DF43DEE-BCFC-4E56-B041-1ABD03639424}" destId="{18517022-9BF7-4BCF-8988-39B0DE578B27}" srcOrd="0" destOrd="0" presId="urn:microsoft.com/office/officeart/2005/8/layout/hierarchy1"/>
    <dgm:cxn modelId="{F5FA05DD-01E0-49D6-A2E6-162231C393DE}" type="presParOf" srcId="{18517022-9BF7-4BCF-8988-39B0DE578B27}" destId="{51432708-DAD5-49A1-B810-6471B1DC952E}" srcOrd="0" destOrd="0" presId="urn:microsoft.com/office/officeart/2005/8/layout/hierarchy1"/>
    <dgm:cxn modelId="{3D5ABBF6-A30E-472D-9A96-FC95CD10470F}" type="presParOf" srcId="{18517022-9BF7-4BCF-8988-39B0DE578B27}" destId="{7F0CFD03-ED87-4E8F-BE11-73C4882595B2}" srcOrd="1" destOrd="0" presId="urn:microsoft.com/office/officeart/2005/8/layout/hierarchy1"/>
    <dgm:cxn modelId="{4393941C-7C6A-41EC-93F1-3DFA54C616F3}" type="presParOf" srcId="{4DF43DEE-BCFC-4E56-B041-1ABD03639424}" destId="{886AC208-CD86-4255-A994-1BEB7B61139D}" srcOrd="1" destOrd="0" presId="urn:microsoft.com/office/officeart/2005/8/layout/hierarchy1"/>
    <dgm:cxn modelId="{1ABB9515-9123-4E6F-9C56-7CC61FA952DB}" type="presParOf" srcId="{DA1AEA46-A57B-42B2-AD53-94E2122D9CEB}" destId="{B6251FD3-003F-4A46-B678-9F19DE4335EA}" srcOrd="1" destOrd="0" presId="urn:microsoft.com/office/officeart/2005/8/layout/hierarchy1"/>
    <dgm:cxn modelId="{417289BC-6F87-475E-A65D-1B579E3CBEAC}" type="presParOf" srcId="{B6251FD3-003F-4A46-B678-9F19DE4335EA}" destId="{131B2293-65B3-40ED-B1A6-CD4EF15BBE3F}" srcOrd="0" destOrd="0" presId="urn:microsoft.com/office/officeart/2005/8/layout/hierarchy1"/>
    <dgm:cxn modelId="{F943A5B4-3A00-483B-B153-6A481CBB034C}" type="presParOf" srcId="{131B2293-65B3-40ED-B1A6-CD4EF15BBE3F}" destId="{77D3D6E9-EA04-48C1-BEA1-A78733C4C4A7}" srcOrd="0" destOrd="0" presId="urn:microsoft.com/office/officeart/2005/8/layout/hierarchy1"/>
    <dgm:cxn modelId="{45B8F582-D611-4E38-8BF6-E108D6015190}" type="presParOf" srcId="{131B2293-65B3-40ED-B1A6-CD4EF15BBE3F}" destId="{D8F97699-C42F-4CE4-9A93-CDF9CF225CE4}" srcOrd="1" destOrd="0" presId="urn:microsoft.com/office/officeart/2005/8/layout/hierarchy1"/>
    <dgm:cxn modelId="{1C6F41B3-AE5B-4789-8569-9F9D41F62DE8}" type="presParOf" srcId="{B6251FD3-003F-4A46-B678-9F19DE4335EA}" destId="{6C53EE50-3D46-4130-9ECF-2C9A23BE254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71F4D-C157-419F-996B-F52BE96FF32F}">
      <dsp:nvSpPr>
        <dsp:cNvPr id="0" name=""/>
        <dsp:cNvSpPr/>
      </dsp:nvSpPr>
      <dsp:spPr>
        <a:xfrm>
          <a:off x="8353182" y="174151"/>
          <a:ext cx="1990125" cy="1990125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B46B6-BFC6-4823-9628-FFF494D97CE9}">
      <dsp:nvSpPr>
        <dsp:cNvPr id="0" name=""/>
        <dsp:cNvSpPr/>
      </dsp:nvSpPr>
      <dsp:spPr>
        <a:xfrm>
          <a:off x="8777307" y="589038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77CCA-CC9D-45C7-993E-A66481869B53}">
      <dsp:nvSpPr>
        <dsp:cNvPr id="0" name=""/>
        <dsp:cNvSpPr/>
      </dsp:nvSpPr>
      <dsp:spPr>
        <a:xfrm>
          <a:off x="7716995" y="2784151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500" kern="1200" dirty="0"/>
            <a:t>SUPUESTOS DE MCO</a:t>
          </a:r>
          <a:endParaRPr lang="en-US" sz="2500" kern="1200" dirty="0"/>
        </a:p>
      </dsp:txBody>
      <dsp:txXfrm>
        <a:off x="7716995" y="2784151"/>
        <a:ext cx="3262500" cy="720000"/>
      </dsp:txXfrm>
    </dsp:sp>
    <dsp:sp modelId="{01096F5E-044A-4CEE-B70D-2DE7F09B4D3D}">
      <dsp:nvSpPr>
        <dsp:cNvPr id="0" name=""/>
        <dsp:cNvSpPr/>
      </dsp:nvSpPr>
      <dsp:spPr>
        <a:xfrm>
          <a:off x="4519745" y="174151"/>
          <a:ext cx="1990125" cy="1990125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30337-8AC8-4809-BDD4-77DC0B7BE4AD}">
      <dsp:nvSpPr>
        <dsp:cNvPr id="0" name=""/>
        <dsp:cNvSpPr/>
      </dsp:nvSpPr>
      <dsp:spPr>
        <a:xfrm>
          <a:off x="4943870" y="59827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F3C40-E222-450B-8E7E-4346F595263E}">
      <dsp:nvSpPr>
        <dsp:cNvPr id="0" name=""/>
        <dsp:cNvSpPr/>
      </dsp:nvSpPr>
      <dsp:spPr>
        <a:xfrm>
          <a:off x="3883557" y="2784151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500" kern="1200" dirty="0"/>
            <a:t>ANÁLISIS ESTADÍSTICO</a:t>
          </a:r>
          <a:endParaRPr lang="en-US" sz="2500" kern="1200" dirty="0"/>
        </a:p>
      </dsp:txBody>
      <dsp:txXfrm>
        <a:off x="3883557" y="2784151"/>
        <a:ext cx="3262500" cy="720000"/>
      </dsp:txXfrm>
    </dsp:sp>
    <dsp:sp modelId="{E9A16BDE-31F1-482D-92C9-D19CC50102D8}">
      <dsp:nvSpPr>
        <dsp:cNvPr id="0" name=""/>
        <dsp:cNvSpPr/>
      </dsp:nvSpPr>
      <dsp:spPr>
        <a:xfrm>
          <a:off x="686307" y="174151"/>
          <a:ext cx="1990125" cy="1990125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0E763-4EA6-4E25-AECE-768F8B612E06}">
      <dsp:nvSpPr>
        <dsp:cNvPr id="0" name=""/>
        <dsp:cNvSpPr/>
      </dsp:nvSpPr>
      <dsp:spPr>
        <a:xfrm>
          <a:off x="1110432" y="59827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E620F-5D14-4D9A-AB20-854806BAB185}">
      <dsp:nvSpPr>
        <dsp:cNvPr id="0" name=""/>
        <dsp:cNvSpPr/>
      </dsp:nvSpPr>
      <dsp:spPr>
        <a:xfrm>
          <a:off x="50119" y="2784151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500" kern="1200" dirty="0"/>
            <a:t>SERIES DE TIEMPO</a:t>
          </a:r>
          <a:endParaRPr lang="en-US" sz="2500" kern="1200" dirty="0"/>
        </a:p>
      </dsp:txBody>
      <dsp:txXfrm>
        <a:off x="50119" y="2784151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62371-4DE3-49B8-A96E-50840DB979FD}">
      <dsp:nvSpPr>
        <dsp:cNvPr id="0" name=""/>
        <dsp:cNvSpPr/>
      </dsp:nvSpPr>
      <dsp:spPr>
        <a:xfrm>
          <a:off x="790816" y="601077"/>
          <a:ext cx="1069582" cy="1069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06EC8-1840-48BF-B124-D9EB22F54798}">
      <dsp:nvSpPr>
        <dsp:cNvPr id="0" name=""/>
        <dsp:cNvSpPr/>
      </dsp:nvSpPr>
      <dsp:spPr>
        <a:xfrm>
          <a:off x="137182" y="2042225"/>
          <a:ext cx="237685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Las series de tiempo (time series) son conjuntos de datos que representan observaciones recopiladas secuencialmente a lo largo del tiempo. </a:t>
          </a:r>
          <a:endParaRPr lang="en-US" sz="1400" kern="1200" dirty="0"/>
        </a:p>
      </dsp:txBody>
      <dsp:txXfrm>
        <a:off x="137182" y="2042225"/>
        <a:ext cx="2376850" cy="1035000"/>
      </dsp:txXfrm>
    </dsp:sp>
    <dsp:sp modelId="{E1E0B6BF-7564-4119-9ECB-368109404A6C}">
      <dsp:nvSpPr>
        <dsp:cNvPr id="0" name=""/>
        <dsp:cNvSpPr/>
      </dsp:nvSpPr>
      <dsp:spPr>
        <a:xfrm>
          <a:off x="3583616" y="601077"/>
          <a:ext cx="1069582" cy="1069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6C9E7-2984-4AEF-9792-87922C8D81C6}">
      <dsp:nvSpPr>
        <dsp:cNvPr id="0" name=""/>
        <dsp:cNvSpPr/>
      </dsp:nvSpPr>
      <dsp:spPr>
        <a:xfrm>
          <a:off x="2929982" y="2042225"/>
          <a:ext cx="237685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Estos datos se utilizan para estudiar y analizar el comportamiento de una variable o fenómeno en función del tiempo. </a:t>
          </a:r>
          <a:endParaRPr lang="en-US" sz="1400" kern="1200"/>
        </a:p>
      </dsp:txBody>
      <dsp:txXfrm>
        <a:off x="2929982" y="2042225"/>
        <a:ext cx="2376850" cy="1035000"/>
      </dsp:txXfrm>
    </dsp:sp>
    <dsp:sp modelId="{B262AC99-CF6B-4875-8D55-AB1F858691FD}">
      <dsp:nvSpPr>
        <dsp:cNvPr id="0" name=""/>
        <dsp:cNvSpPr/>
      </dsp:nvSpPr>
      <dsp:spPr>
        <a:xfrm>
          <a:off x="6376415" y="601077"/>
          <a:ext cx="1069582" cy="1069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BB13C-16E0-4AE9-ACA5-28AC942F9E90}">
      <dsp:nvSpPr>
        <dsp:cNvPr id="0" name=""/>
        <dsp:cNvSpPr/>
      </dsp:nvSpPr>
      <dsp:spPr>
        <a:xfrm>
          <a:off x="5722781" y="2042225"/>
          <a:ext cx="237685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Las series de tiempo se encuentran en una amplia gama de campos, como la economía, las finanzas, la meteorología, la salud pública y más. </a:t>
          </a:r>
          <a:endParaRPr lang="en-US" sz="1400" kern="1200"/>
        </a:p>
      </dsp:txBody>
      <dsp:txXfrm>
        <a:off x="5722781" y="2042225"/>
        <a:ext cx="2376850" cy="1035000"/>
      </dsp:txXfrm>
    </dsp:sp>
    <dsp:sp modelId="{56CAE18D-78DC-4DE7-B0A0-A75DFB04912E}">
      <dsp:nvSpPr>
        <dsp:cNvPr id="0" name=""/>
        <dsp:cNvSpPr/>
      </dsp:nvSpPr>
      <dsp:spPr>
        <a:xfrm>
          <a:off x="9169215" y="601077"/>
          <a:ext cx="1069582" cy="10695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49E-F1F1-4261-8338-B750652B3574}">
      <dsp:nvSpPr>
        <dsp:cNvPr id="0" name=""/>
        <dsp:cNvSpPr/>
      </dsp:nvSpPr>
      <dsp:spPr>
        <a:xfrm>
          <a:off x="8515581" y="2042225"/>
          <a:ext cx="237685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Algunos ejemplos comunes de series de tiempo incluyen precios de acciones, temperatura, PIB, entre otros.</a:t>
          </a:r>
          <a:endParaRPr lang="en-US" sz="1400" kern="1200" dirty="0"/>
        </a:p>
      </dsp:txBody>
      <dsp:txXfrm>
        <a:off x="8515581" y="2042225"/>
        <a:ext cx="2376850" cy="103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1277E-ED5C-4332-B70D-D6EC5AA7B189}">
      <dsp:nvSpPr>
        <dsp:cNvPr id="0" name=""/>
        <dsp:cNvSpPr/>
      </dsp:nvSpPr>
      <dsp:spPr>
        <a:xfrm>
          <a:off x="0" y="443"/>
          <a:ext cx="5422900" cy="10379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F057C-7A38-4B49-A0E3-A3AE1176AA85}">
      <dsp:nvSpPr>
        <dsp:cNvPr id="0" name=""/>
        <dsp:cNvSpPr/>
      </dsp:nvSpPr>
      <dsp:spPr>
        <a:xfrm>
          <a:off x="313986" y="233987"/>
          <a:ext cx="570884" cy="570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0CDFD-126F-4EF7-B349-4703CE087D24}">
      <dsp:nvSpPr>
        <dsp:cNvPr id="0" name=""/>
        <dsp:cNvSpPr/>
      </dsp:nvSpPr>
      <dsp:spPr>
        <a:xfrm>
          <a:off x="1198856" y="443"/>
          <a:ext cx="4224043" cy="103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52" tIns="109852" rIns="109852" bIns="10985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Las series de tiempo son fundamentales para comprender y predecir el comportamiento futuro de un fenómeno.</a:t>
          </a:r>
          <a:endParaRPr lang="en-US" sz="1600" kern="1200"/>
        </a:p>
      </dsp:txBody>
      <dsp:txXfrm>
        <a:off x="1198856" y="443"/>
        <a:ext cx="4224043" cy="1037971"/>
      </dsp:txXfrm>
    </dsp:sp>
    <dsp:sp modelId="{56AA7284-C20C-4E8B-96BC-EEAE2172EA3F}">
      <dsp:nvSpPr>
        <dsp:cNvPr id="0" name=""/>
        <dsp:cNvSpPr/>
      </dsp:nvSpPr>
      <dsp:spPr>
        <a:xfrm>
          <a:off x="0" y="1297907"/>
          <a:ext cx="5422900" cy="10379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D5275-C8A1-4B1C-B1D6-10E0A4860F4F}">
      <dsp:nvSpPr>
        <dsp:cNvPr id="0" name=""/>
        <dsp:cNvSpPr/>
      </dsp:nvSpPr>
      <dsp:spPr>
        <a:xfrm>
          <a:off x="313986" y="1531451"/>
          <a:ext cx="570884" cy="570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E68F2-4313-4A3D-A59E-0AAD37D32D2D}">
      <dsp:nvSpPr>
        <dsp:cNvPr id="0" name=""/>
        <dsp:cNvSpPr/>
      </dsp:nvSpPr>
      <dsp:spPr>
        <a:xfrm>
          <a:off x="1198856" y="1297907"/>
          <a:ext cx="4224043" cy="103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52" tIns="109852" rIns="109852" bIns="10985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Se utilizan en pronósticos y planificación en diversos campos, como la economía, la gestión empresarial, la meteorología y la ingeniería.</a:t>
          </a:r>
          <a:endParaRPr lang="en-US" sz="1600" kern="1200"/>
        </a:p>
      </dsp:txBody>
      <dsp:txXfrm>
        <a:off x="1198856" y="1297907"/>
        <a:ext cx="4224043" cy="1037971"/>
      </dsp:txXfrm>
    </dsp:sp>
    <dsp:sp modelId="{51853280-32CA-4F3E-92B2-1B5D8D3F0265}">
      <dsp:nvSpPr>
        <dsp:cNvPr id="0" name=""/>
        <dsp:cNvSpPr/>
      </dsp:nvSpPr>
      <dsp:spPr>
        <a:xfrm>
          <a:off x="0" y="2595372"/>
          <a:ext cx="5422900" cy="10379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E2EB2-F9FE-4748-9B48-7643508AC76B}">
      <dsp:nvSpPr>
        <dsp:cNvPr id="0" name=""/>
        <dsp:cNvSpPr/>
      </dsp:nvSpPr>
      <dsp:spPr>
        <a:xfrm>
          <a:off x="313986" y="2828915"/>
          <a:ext cx="570884" cy="570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890AA-3C6D-4378-B73C-97C5BC80ED0B}">
      <dsp:nvSpPr>
        <dsp:cNvPr id="0" name=""/>
        <dsp:cNvSpPr/>
      </dsp:nvSpPr>
      <dsp:spPr>
        <a:xfrm>
          <a:off x="1198856" y="2595372"/>
          <a:ext cx="4224043" cy="103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52" tIns="109852" rIns="109852" bIns="10985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Ayudan a identificar patrones, tendencias y cambios en el tiempo, lo que puede ser útil para la toma de decisiones informadas.</a:t>
          </a:r>
          <a:endParaRPr lang="en-US" sz="1600" kern="1200"/>
        </a:p>
      </dsp:txBody>
      <dsp:txXfrm>
        <a:off x="1198856" y="2595372"/>
        <a:ext cx="4224043" cy="10379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32708-DAD5-49A1-B810-6471B1DC952E}">
      <dsp:nvSpPr>
        <dsp:cNvPr id="0" name=""/>
        <dsp:cNvSpPr/>
      </dsp:nvSpPr>
      <dsp:spPr>
        <a:xfrm>
          <a:off x="522826" y="1004"/>
          <a:ext cx="3411343" cy="21662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0CFD03-ED87-4E8F-BE11-73C4882595B2}">
      <dsp:nvSpPr>
        <dsp:cNvPr id="0" name=""/>
        <dsp:cNvSpPr/>
      </dsp:nvSpPr>
      <dsp:spPr>
        <a:xfrm>
          <a:off x="901864" y="361090"/>
          <a:ext cx="3411343" cy="21662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Para los datos transversales las observaciones se recopilan en un solo punto en el tiempo para múltiples entidades, </a:t>
          </a:r>
          <a:endParaRPr lang="en-US" sz="2300" kern="1200" dirty="0"/>
        </a:p>
      </dsp:txBody>
      <dsp:txXfrm>
        <a:off x="965310" y="424536"/>
        <a:ext cx="3284451" cy="2039311"/>
      </dsp:txXfrm>
    </dsp:sp>
    <dsp:sp modelId="{77D3D6E9-EA04-48C1-BEA1-A78733C4C4A7}">
      <dsp:nvSpPr>
        <dsp:cNvPr id="0" name=""/>
        <dsp:cNvSpPr/>
      </dsp:nvSpPr>
      <dsp:spPr>
        <a:xfrm>
          <a:off x="4692246" y="1004"/>
          <a:ext cx="3411343" cy="21662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8F97699-C42F-4CE4-9A93-CDF9CF225CE4}">
      <dsp:nvSpPr>
        <dsp:cNvPr id="0" name=""/>
        <dsp:cNvSpPr/>
      </dsp:nvSpPr>
      <dsp:spPr>
        <a:xfrm>
          <a:off x="5071284" y="361090"/>
          <a:ext cx="3411343" cy="21662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Las series de tiempo involucran observaciones secuenciales a lo largo del tiempo para una sola entidad.</a:t>
          </a:r>
          <a:endParaRPr lang="en-US" sz="2300" kern="1200" dirty="0"/>
        </a:p>
      </dsp:txBody>
      <dsp:txXfrm>
        <a:off x="5134730" y="424536"/>
        <a:ext cx="3284451" cy="2039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06/12/2024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751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Expone: Paulette Reyes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4D6C8-DADC-4248-8CAF-BDBD7F0406F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07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966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851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43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06/12/2024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pixabay.com/en/time-clock-pocket-watch-hour-82149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0.png"/><Relationship Id="rId4" Type="http://schemas.openxmlformats.org/officeDocument/2006/relationships/hyperlink" Target="https://pxhere.com/es/photo/1558069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6000" dirty="0">
                <a:solidFill>
                  <a:schemeClr val="bg1"/>
                </a:solidFill>
              </a:rPr>
              <a:t>Series de tiempo aplicadas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895244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Magister data </a:t>
            </a:r>
            <a:r>
              <a:rPr lang="es-ES" sz="2000" dirty="0" err="1">
                <a:solidFill>
                  <a:schemeClr val="bg1"/>
                </a:solidFill>
              </a:rPr>
              <a:t>science</a:t>
            </a:r>
            <a:endParaRPr lang="es-ES" sz="2000" dirty="0">
              <a:solidFill>
                <a:schemeClr val="bg1"/>
              </a:solidFill>
            </a:endParaRPr>
          </a:p>
          <a:p>
            <a:pPr rtl="0"/>
            <a:r>
              <a:rPr lang="es-ES" sz="1400" dirty="0">
                <a:solidFill>
                  <a:srgbClr val="7CEBFF"/>
                </a:solidFill>
              </a:rPr>
              <a:t>DOCENTE: </a:t>
            </a:r>
            <a:r>
              <a:rPr lang="es-ES" sz="1400" dirty="0" err="1">
                <a:solidFill>
                  <a:srgbClr val="7CEBFF"/>
                </a:solidFill>
              </a:rPr>
              <a:t>PaULETTE</a:t>
            </a:r>
            <a:r>
              <a:rPr lang="es-ES" sz="1400" dirty="0">
                <a:solidFill>
                  <a:srgbClr val="7CEBFF"/>
                </a:solidFill>
              </a:rPr>
              <a:t> REYES BAEZA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904BA2-03C7-5FEA-CBAF-2BD14CBF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322" y="722289"/>
            <a:ext cx="3836145" cy="117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5F420A-2C07-CAF9-A525-A2F56594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7768481" cy="824468"/>
          </a:xfrm>
        </p:spPr>
        <p:txBody>
          <a:bodyPr anchor="b"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INTRODUCCIÓN A LAS SERIES DE TIEMPO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EE00CCC-A7AE-79C7-E889-22DE4F41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79" y="864742"/>
            <a:ext cx="11292840" cy="6656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b="1" dirty="0"/>
              <a:t>SERIES DE TIEMPO V/S DATOS TRANSVERSALES</a:t>
            </a:r>
          </a:p>
        </p:txBody>
      </p:sp>
      <p:graphicFrame>
        <p:nvGraphicFramePr>
          <p:cNvPr id="2" name="Marcador de contenido 2">
            <a:extLst>
              <a:ext uri="{FF2B5EF4-FFF2-40B4-BE49-F238E27FC236}">
                <a16:creationId xmlns:a16="http://schemas.microsoft.com/office/drawing/2014/main" id="{75E862B7-9242-1DA7-B450-CBAC0A2966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5588698"/>
              </p:ext>
            </p:extLst>
          </p:nvPr>
        </p:nvGraphicFramePr>
        <p:xfrm>
          <a:off x="1593272" y="2041237"/>
          <a:ext cx="9005455" cy="25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upo 2">
            <a:extLst>
              <a:ext uri="{FF2B5EF4-FFF2-40B4-BE49-F238E27FC236}">
                <a16:creationId xmlns:a16="http://schemas.microsoft.com/office/drawing/2014/main" id="{A9C67431-92CF-4068-D001-835307FF8A72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9E9685F-1B0C-9E66-935B-F6546875C0ED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Rectángulo 5" descr="Cronómetro con relleno sólido">
              <a:extLst>
                <a:ext uri="{FF2B5EF4-FFF2-40B4-BE49-F238E27FC236}">
                  <a16:creationId xmlns:a16="http://schemas.microsoft.com/office/drawing/2014/main" id="{219EC277-A51F-28F8-EBB4-801546396E09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02224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5F420A-2C07-CAF9-A525-A2F56594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7768481" cy="824468"/>
          </a:xfrm>
        </p:spPr>
        <p:txBody>
          <a:bodyPr anchor="b"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INTRODUCCIÓN A LAS SERIES DE TIEMPO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103A6C0-5960-3102-B0B6-BF2BDAC71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317470"/>
              </p:ext>
            </p:extLst>
          </p:nvPr>
        </p:nvGraphicFramePr>
        <p:xfrm>
          <a:off x="701300" y="864743"/>
          <a:ext cx="9793625" cy="399014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88512">
                  <a:extLst>
                    <a:ext uri="{9D8B030D-6E8A-4147-A177-3AD203B41FA5}">
                      <a16:colId xmlns:a16="http://schemas.microsoft.com/office/drawing/2014/main" val="1949515145"/>
                    </a:ext>
                  </a:extLst>
                </a:gridCol>
                <a:gridCol w="4168111">
                  <a:extLst>
                    <a:ext uri="{9D8B030D-6E8A-4147-A177-3AD203B41FA5}">
                      <a16:colId xmlns:a16="http://schemas.microsoft.com/office/drawing/2014/main" val="114687043"/>
                    </a:ext>
                  </a:extLst>
                </a:gridCol>
                <a:gridCol w="3837002">
                  <a:extLst>
                    <a:ext uri="{9D8B030D-6E8A-4147-A177-3AD203B41FA5}">
                      <a16:colId xmlns:a16="http://schemas.microsoft.com/office/drawing/2014/main" val="1683691424"/>
                    </a:ext>
                  </a:extLst>
                </a:gridCol>
              </a:tblGrid>
              <a:tr h="601800">
                <a:tc>
                  <a:txBody>
                    <a:bodyPr/>
                    <a:lstStyle/>
                    <a:p>
                      <a:pPr fontAlgn="b"/>
                      <a:r>
                        <a:rPr lang="es-E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Característica</a:t>
                      </a:r>
                    </a:p>
                  </a:txBody>
                  <a:tcPr marL="161805" marR="121354" marT="80903" marB="8090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E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Datos Transversales</a:t>
                      </a:r>
                    </a:p>
                  </a:txBody>
                  <a:tcPr marL="161805" marR="121354" marT="80903" marB="8090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E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Series de Tiempo</a:t>
                      </a:r>
                    </a:p>
                  </a:txBody>
                  <a:tcPr marL="161805" marR="121354" marT="80903" marB="80903" anchor="b"/>
                </a:tc>
                <a:extLst>
                  <a:ext uri="{0D108BD9-81ED-4DB2-BD59-A6C34878D82A}">
                    <a16:rowId xmlns:a16="http://schemas.microsoft.com/office/drawing/2014/main" val="3792541639"/>
                  </a:ext>
                </a:extLst>
              </a:tr>
              <a:tr h="750392">
                <a:tc>
                  <a:txBody>
                    <a:bodyPr/>
                    <a:lstStyle/>
                    <a:p>
                      <a:pPr fontAlgn="base"/>
                      <a:r>
                        <a:rPr lang="es-E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Observaciones</a:t>
                      </a:r>
                    </a:p>
                  </a:txBody>
                  <a:tcPr marL="161805" marR="121354" marT="80903" marB="8090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Observaciones recopiladas en un solo punto en el tiempo.</a:t>
                      </a:r>
                    </a:p>
                  </a:txBody>
                  <a:tcPr marL="161805" marR="121354" marT="80903" marB="8090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Observaciones secuenciales a lo largo del tiempo.</a:t>
                      </a:r>
                    </a:p>
                  </a:txBody>
                  <a:tcPr marL="161805" marR="121354" marT="80903" marB="80903" anchor="ctr"/>
                </a:tc>
                <a:extLst>
                  <a:ext uri="{0D108BD9-81ED-4DB2-BD59-A6C34878D82A}">
                    <a16:rowId xmlns:a16="http://schemas.microsoft.com/office/drawing/2014/main" val="1832677083"/>
                  </a:ext>
                </a:extLst>
              </a:tr>
              <a:tr h="750392">
                <a:tc>
                  <a:txBody>
                    <a:bodyPr/>
                    <a:lstStyle/>
                    <a:p>
                      <a:pPr fontAlgn="base"/>
                      <a:r>
                        <a:rPr lang="es-E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Entidades</a:t>
                      </a:r>
                    </a:p>
                  </a:txBody>
                  <a:tcPr marL="161805" marR="121354" marT="80903" marB="8090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Representa múltiples entidades o individuos, como personas, empresas, países, etc.</a:t>
                      </a:r>
                    </a:p>
                  </a:txBody>
                  <a:tcPr marL="161805" marR="121354" marT="80903" marB="8090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Representa una sola entidad, como un fenómeno.</a:t>
                      </a:r>
                    </a:p>
                  </a:txBody>
                  <a:tcPr marL="161805" marR="121354" marT="80903" marB="80903" anchor="ctr"/>
                </a:tc>
                <a:extLst>
                  <a:ext uri="{0D108BD9-81ED-4DB2-BD59-A6C34878D82A}">
                    <a16:rowId xmlns:a16="http://schemas.microsoft.com/office/drawing/2014/main" val="1058224248"/>
                  </a:ext>
                </a:extLst>
              </a:tr>
              <a:tr h="750392">
                <a:tc>
                  <a:txBody>
                    <a:bodyPr/>
                    <a:lstStyle/>
                    <a:p>
                      <a:pPr fontAlgn="base"/>
                      <a:r>
                        <a:rPr lang="es-E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Variables</a:t>
                      </a:r>
                    </a:p>
                  </a:txBody>
                  <a:tcPr marL="161805" marR="121354" marT="80903" marB="8090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Múltiples variables observadas para cada entidad en un solo punto en el tiempo.</a:t>
                      </a:r>
                    </a:p>
                  </a:txBody>
                  <a:tcPr marL="161805" marR="121354" marT="80903" marB="8090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Una o más variables observadas secuencialmente a lo largo del tiempo.</a:t>
                      </a:r>
                    </a:p>
                  </a:txBody>
                  <a:tcPr marL="161805" marR="121354" marT="80903" marB="80903" anchor="ctr"/>
                </a:tc>
                <a:extLst>
                  <a:ext uri="{0D108BD9-81ED-4DB2-BD59-A6C34878D82A}">
                    <a16:rowId xmlns:a16="http://schemas.microsoft.com/office/drawing/2014/main" val="2684793228"/>
                  </a:ext>
                </a:extLst>
              </a:tr>
              <a:tr h="991854">
                <a:tc>
                  <a:txBody>
                    <a:bodyPr/>
                    <a:lstStyle/>
                    <a:p>
                      <a:pPr fontAlgn="base"/>
                      <a:r>
                        <a:rPr lang="es-E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Estructura de los datos</a:t>
                      </a:r>
                    </a:p>
                  </a:txBody>
                  <a:tcPr marL="161805" marR="121354" marT="80903" marB="8090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Datos organizados en una tabla donde cada fila representa una entidad y cada columna representa una variable.</a:t>
                      </a:r>
                    </a:p>
                  </a:txBody>
                  <a:tcPr marL="161805" marR="121354" marT="80903" marB="8090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Datos organizados en una secuencia temporal, donde cada observación está asociada con un momento específico en el tiempo.</a:t>
                      </a:r>
                    </a:p>
                  </a:txBody>
                  <a:tcPr marL="161805" marR="121354" marT="80903" marB="80903" anchor="ctr"/>
                </a:tc>
                <a:extLst>
                  <a:ext uri="{0D108BD9-81ED-4DB2-BD59-A6C34878D82A}">
                    <a16:rowId xmlns:a16="http://schemas.microsoft.com/office/drawing/2014/main" val="4193432253"/>
                  </a:ext>
                </a:extLst>
              </a:tr>
            </a:tbl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EF601013-93D8-EAFF-44C3-BD1B532F126B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2863CE6-9098-EEE9-135B-2156DEE6FFE4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Rectángulo 5" descr="Cronómetro con relleno sólido">
              <a:extLst>
                <a:ext uri="{FF2B5EF4-FFF2-40B4-BE49-F238E27FC236}">
                  <a16:creationId xmlns:a16="http://schemas.microsoft.com/office/drawing/2014/main" id="{E7EE07F1-04B0-A9CE-E6BD-3CFC57E8271C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97328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21619-E1CB-72F6-B1BC-EE5B6EE1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CDBF0C3-EBBC-5597-639B-4DDE8F24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7768481" cy="824468"/>
          </a:xfrm>
        </p:spPr>
        <p:txBody>
          <a:bodyPr anchor="b"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INTRODUCCIÓN A LAS SERIES DE TIEMPO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E2EC21B-8BFA-2DCE-CD8F-684F235EF961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D81AAA11-7B10-7A10-8334-0AE44FC56EBC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Rectángulo 5" descr="Cronómetro con relleno sólido">
              <a:extLst>
                <a:ext uri="{FF2B5EF4-FFF2-40B4-BE49-F238E27FC236}">
                  <a16:creationId xmlns:a16="http://schemas.microsoft.com/office/drawing/2014/main" id="{909E76EA-0EED-0A1E-6B42-42F8FB69F67E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DB314CE-1ED9-150A-7DB1-ED868ECC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424" y="771236"/>
            <a:ext cx="7271133" cy="5288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DATOS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/>
              <a:t>TRANSVERSALES</a:t>
            </a:r>
            <a:r>
              <a:rPr lang="es-ES" dirty="0">
                <a:solidFill>
                  <a:schemeClr val="tx1"/>
                </a:solidFill>
              </a:rPr>
              <a:t>                                </a:t>
            </a:r>
            <a:r>
              <a:rPr lang="es-ES" dirty="0"/>
              <a:t>SERIE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/>
              <a:t>DE TIEMPO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2AA210F-42AA-E966-E37B-5ED115D55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80" y="1300075"/>
            <a:ext cx="5007020" cy="35597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0F9129F-1A41-4324-3210-95D5095AF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444" y="1300075"/>
            <a:ext cx="1997325" cy="35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7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5F420A-2C07-CAF9-A525-A2F56594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s-ES"/>
              <a:t>INTRODUCCIÓN A LAS SERIES DE TIEMPO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316ECA0A-FB9F-C89B-D093-EAC442210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2181224"/>
                <a:ext cx="11029950" cy="4478193"/>
              </a:xfrm>
            </p:spPr>
            <p:txBody>
              <a:bodyPr>
                <a:normAutofit/>
              </a:bodyPr>
              <a:lstStyle/>
              <a:p>
                <a:r>
                  <a:rPr lang="es-ES" sz="2400" dirty="0"/>
                  <a:t>Los datos de series temporales consisten en una secuencia de </a:t>
                </a:r>
                <a:r>
                  <a:rPr lang="es-ES" sz="24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s-ES" sz="2400" dirty="0">
                    <a:effectLst/>
                  </a:rPr>
                  <a:t> </a:t>
                </a:r>
                <a:r>
                  <a:rPr lang="es-ES" sz="2400" dirty="0"/>
                  <a:t>observaciones ordenados cronológicamente.</a:t>
                </a:r>
              </a:p>
              <a:p>
                <a:r>
                  <a:rPr lang="es-ES" sz="2400" dirty="0"/>
                  <a:t>Cuando a una variable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s-ES" sz="2400" dirty="0">
                    <a:effectLst/>
                  </a:rPr>
                  <a:t> </a:t>
                </a:r>
                <a:r>
                  <a:rPr lang="es-ES" sz="2400" dirty="0"/>
                  <a:t>se le añade un índice “temporal” </a:t>
                </a:r>
                <a:r>
                  <a:rPr lang="es-ES" sz="24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s-ES" sz="2400" dirty="0">
                    <a:effectLst/>
                    <a:cs typeface="Times New Roman" panose="02020603050405020304" pitchFamily="18" charset="0"/>
                  </a:rPr>
                  <a:t>, se denota como:</a:t>
                </a:r>
                <a:r>
                  <a:rPr lang="es-ES" sz="2400" dirty="0">
                    <a:effectLst/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s-CL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ES" sz="2400" dirty="0"/>
                  <a:t> , denominada “</a:t>
                </a:r>
                <a:r>
                  <a:rPr lang="es-ES" sz="2400" i="1" dirty="0"/>
                  <a:t>serie temporal” ,“serie de tiempo” </a:t>
                </a:r>
                <a:r>
                  <a:rPr lang="es-ES" sz="2400" dirty="0"/>
                  <a:t>o</a:t>
                </a:r>
                <a:r>
                  <a:rPr lang="es-ES" sz="2400" i="1" dirty="0"/>
                  <a:t> “serie cronológica”</a:t>
                </a:r>
                <a:r>
                  <a:rPr lang="es-ES" sz="2400" dirty="0"/>
                  <a:t>. </a:t>
                </a:r>
              </a:p>
              <a:p>
                <a:r>
                  <a:rPr lang="es-ES" sz="2400" dirty="0"/>
                  <a:t>En general, diremos que </a:t>
                </a:r>
                <a:r>
                  <a:rPr lang="es-ES" sz="24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s-ES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0,1,...,</a:t>
                </a:r>
                <a:r>
                  <a:rPr lang="es-ES" sz="24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s-E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s-ES" sz="2400" dirty="0"/>
                  <a:t>indicando </a:t>
                </a:r>
                <a:r>
                  <a:rPr lang="es-ES" sz="24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s-ES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s-ES" sz="2400" dirty="0"/>
                  <a:t> el momento “inicial” de la serie y </a:t>
                </a:r>
                <a:r>
                  <a:rPr lang="es-ES" sz="24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s-ES" sz="24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s-ES" sz="240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s-ES" sz="2400" dirty="0"/>
                  <a:t> el final, como convención.</a:t>
                </a:r>
              </a:p>
              <a:p>
                <a:pPr marL="0" indent="0" algn="ctr">
                  <a:spcAft>
                    <a:spcPts val="800"/>
                  </a:spcAft>
                  <a:buNone/>
                </a:pPr>
                <a:endParaRPr lang="es-ES" sz="2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  <a:p>
                <a:endParaRPr lang="es-E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316ECA0A-FB9F-C89B-D093-EAC442210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2181224"/>
                <a:ext cx="11029950" cy="4478193"/>
              </a:xfrm>
              <a:blipFill>
                <a:blip r:embed="rId2"/>
                <a:stretch>
                  <a:fillRect l="-552" r="-116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o 1">
            <a:extLst>
              <a:ext uri="{FF2B5EF4-FFF2-40B4-BE49-F238E27FC236}">
                <a16:creationId xmlns:a16="http://schemas.microsoft.com/office/drawing/2014/main" id="{A6172049-AC20-2F7F-2FBE-8535F7D9FA53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1AAD7A57-84FC-BE46-4543-6050AAD4B625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Rectángulo 5" descr="Cronómetro con relleno sólido">
              <a:extLst>
                <a:ext uri="{FF2B5EF4-FFF2-40B4-BE49-F238E27FC236}">
                  <a16:creationId xmlns:a16="http://schemas.microsoft.com/office/drawing/2014/main" id="{2143F749-5079-35B4-EB8A-893DC176C88E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88707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E83DD66-CC4E-3ABD-4380-ACF7502324C2}"/>
              </a:ext>
            </a:extLst>
          </p:cNvPr>
          <p:cNvSpPr/>
          <p:nvPr/>
        </p:nvSpPr>
        <p:spPr>
          <a:xfrm>
            <a:off x="3069125" y="2869949"/>
            <a:ext cx="6147303" cy="71522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75F420A-2C07-CAF9-A525-A2F56594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s-ES"/>
              <a:t>INTRODUCCIÓN A LAS SERIES DE TIEMPO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316ECA0A-FB9F-C89B-D093-EAC442210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2181224"/>
                <a:ext cx="11029950" cy="447819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spcAft>
                    <a:spcPts val="800"/>
                  </a:spcAft>
                  <a:buNone/>
                </a:pPr>
                <a:r>
                  <a:rPr lang="es-CL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Una serie de tiempo se puede expresar como:</a:t>
                </a:r>
              </a:p>
              <a:p>
                <a:pPr marL="0" indent="0" algn="just">
                  <a:spcAft>
                    <a:spcPts val="800"/>
                  </a:spcAft>
                  <a:buNone/>
                </a:pP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  <a:p>
                <a:pPr marL="0" indent="0" algn="ctr">
                  <a:spcAft>
                    <a:spcPts val="800"/>
                  </a:spcAft>
                  <a:buNone/>
                </a:pPr>
                <a:r>
                  <a:rPr lang="es-CL" sz="2800" dirty="0">
                    <a:solidFill>
                      <a:schemeClr val="tx1"/>
                    </a:solidFill>
                    <a:effectLst/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{ </a:t>
                </a:r>
                <a:r>
                  <a:rPr lang="es-CL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y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−∞, 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…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,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s-CL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L" sz="2800" dirty="0">
                    <a:solidFill>
                      <a:schemeClr val="tx1"/>
                    </a:solidFill>
                    <a:effectLst/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,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s-CL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L" sz="2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,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…, </a:t>
                </a:r>
                <a:r>
                  <a:rPr lang="es-CL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y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∞ } 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o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s-CL" sz="28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CL" sz="2800" dirty="0">
                    <a:solidFill>
                      <a:schemeClr val="tx1"/>
                    </a:solidFill>
                    <a:effectLst/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}∞ 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MJXc-TeX-math-Iw"/>
                    <a:ea typeface="Calibri" panose="020F0502020204030204" pitchFamily="34" charset="0"/>
                    <a:cs typeface="Helvetica" panose="020B0604020202020204" pitchFamily="34" charset="0"/>
                  </a:rPr>
                  <a:t>t </a:t>
                </a:r>
                <a:r>
                  <a:rPr lang="es-CL" sz="2800" dirty="0">
                    <a:solidFill>
                      <a:schemeClr val="tx1"/>
                    </a:solidFill>
                    <a:effectLst/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= −∞</a:t>
                </a:r>
              </a:p>
              <a:p>
                <a:pPr marL="0" indent="0" algn="ctr">
                  <a:spcAft>
                    <a:spcPts val="800"/>
                  </a:spcAft>
                  <a:buNone/>
                </a:pPr>
                <a:endParaRPr lang="es-CL" dirty="0">
                  <a:solidFill>
                    <a:schemeClr val="tx1"/>
                  </a:solidFill>
                  <a:highlight>
                    <a:srgbClr val="FFFFFF"/>
                  </a:highlight>
                  <a:latin typeface="MJXc-TeX-main-Rw"/>
                  <a:ea typeface="Calibri" panose="020F050202020403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spcAft>
                    <a:spcPts val="800"/>
                  </a:spcAft>
                  <a:buNone/>
                </a:pPr>
                <a:r>
                  <a:rPr lang="es-CL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Una serie de tiempo</a:t>
                </a:r>
                <a:r>
                  <a:rPr lang="es-CL" dirty="0">
                    <a:solidFill>
                      <a:schemeClr val="tx1"/>
                    </a:solidFill>
                    <a:effectLst/>
                    <a:highlight>
                      <a:srgbClr val="FFFFFF"/>
                    </a:highlight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s-CL" sz="2400" dirty="0">
                    <a:solidFill>
                      <a:schemeClr val="tx1"/>
                    </a:solidFill>
                    <a:effectLst/>
                    <a:highlight>
                      <a:srgbClr val="FFFFFF"/>
                    </a:highlight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{</a:t>
                </a:r>
                <a:r>
                  <a:rPr lang="es-CL" sz="24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s-CL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,</a:t>
                </a:r>
                <a:r>
                  <a:rPr lang="es-CL" sz="24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…</a:t>
                </a:r>
                <a:r>
                  <a:rPr lang="es-CL" sz="24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s-CL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s-CL" sz="2400" dirty="0">
                    <a:solidFill>
                      <a:schemeClr val="tx1"/>
                    </a:solidFill>
                    <a:effectLst/>
                    <a:highlight>
                      <a:srgbClr val="FFFFFF"/>
                    </a:highlight>
                    <a:latin typeface="MJXc-TeX-main-Rw"/>
                    <a:ea typeface="Calibri" panose="020F0502020204030204" pitchFamily="34" charset="0"/>
                    <a:cs typeface="Helvetica" panose="020B0604020202020204" pitchFamily="34" charset="0"/>
                  </a:rPr>
                  <a:t>} </a:t>
                </a:r>
                <a:r>
                  <a:rPr lang="es-CL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contiene los valores observados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s-CL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,</a:t>
                </a:r>
                <a:r>
                  <a:rPr lang="es-CL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que</a:t>
                </a:r>
                <a:r>
                  <a:rPr lang="es-CL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</a:t>
                </a:r>
                <a:r>
                  <a:rPr lang="es-CL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es la variable estudiada en el instante </a:t>
                </a:r>
                <a:r>
                  <a:rPr lang="es-CL" sz="2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</a:t>
                </a:r>
                <a:r>
                  <a:rPr lang="es-CL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</a:p>
              <a:p>
                <a:pPr marL="0" indent="0">
                  <a:spcAft>
                    <a:spcPts val="800"/>
                  </a:spcAft>
                  <a:buNone/>
                </a:pPr>
                <a:r>
                  <a:rPr lang="es-ES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Donde:</a:t>
                </a:r>
              </a:p>
              <a:p>
                <a:pPr marL="0" indent="0">
                  <a:spcAft>
                    <a:spcPts val="800"/>
                  </a:spcAft>
                  <a:buNone/>
                </a:pPr>
                <a:r>
                  <a:rPr lang="es-CL" sz="2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</a:t>
                </a:r>
                <a:r>
                  <a:rPr lang="es-CL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es el número de observaciones de la serie completa (tamaño/longitud de la serie)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  <a:p>
                <a:pPr marL="0" indent="0" algn="ctr">
                  <a:spcAft>
                    <a:spcPts val="800"/>
                  </a:spcAft>
                  <a:buNone/>
                </a:pP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  <a:p>
                <a:endParaRPr lang="es-E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Marcador de contenido 2">
                <a:extLst>
                  <a:ext uri="{FF2B5EF4-FFF2-40B4-BE49-F238E27FC236}">
                    <a16:creationId xmlns:a16="http://schemas.microsoft.com/office/drawing/2014/main" id="{316ECA0A-FB9F-C89B-D093-EAC442210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2181224"/>
                <a:ext cx="11029950" cy="4478193"/>
              </a:xfrm>
              <a:blipFill>
                <a:blip r:embed="rId2"/>
                <a:stretch>
                  <a:fillRect l="-829" t="-3134" r="-93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o 1">
            <a:extLst>
              <a:ext uri="{FF2B5EF4-FFF2-40B4-BE49-F238E27FC236}">
                <a16:creationId xmlns:a16="http://schemas.microsoft.com/office/drawing/2014/main" id="{91311422-72CE-9902-5BDB-9B6F9A2D630A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16E39E94-4D4E-27A4-09FF-F95BC4BD641C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Rectángulo 5" descr="Cronómetro con relleno sólido">
              <a:extLst>
                <a:ext uri="{FF2B5EF4-FFF2-40B4-BE49-F238E27FC236}">
                  <a16:creationId xmlns:a16="http://schemas.microsoft.com/office/drawing/2014/main" id="{6C30D94A-DF88-1C71-FB22-3EB95F05A227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76621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5F420A-2C07-CAF9-A525-A2F5659426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62563"/>
            <a:ext cx="7769225" cy="823912"/>
          </a:xfrm>
        </p:spPr>
        <p:txBody>
          <a:bodyPr anchor="b"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INTRODUCCIÓN A LAS SERIES DE TIEMPO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EE00CCC-A7AE-79C7-E889-22DE4F41CE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5937" y="545275"/>
            <a:ext cx="11293475" cy="1381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</a:t>
            </a:r>
            <a:r>
              <a:rPr lang="es-ES" b="1" dirty="0"/>
              <a:t> frecuencia </a:t>
            </a:r>
            <a:r>
              <a:rPr lang="es-ES" dirty="0"/>
              <a:t>de una serie indica cada cuánto tiempo se representa la información disponible.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/>
              <a:t>Ejemplo: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9C6090D-E06A-10B5-689E-4DCAE607FBD5}"/>
              </a:ext>
            </a:extLst>
          </p:cNvPr>
          <p:cNvGrpSpPr/>
          <p:nvPr/>
        </p:nvGrpSpPr>
        <p:grpSpPr>
          <a:xfrm>
            <a:off x="1980004" y="1644754"/>
            <a:ext cx="8593013" cy="4833872"/>
            <a:chOff x="1061882" y="1887794"/>
            <a:chExt cx="8593013" cy="4833872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6C08EC8-8AD2-2C9A-62FD-E38104D6A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882" y="1887794"/>
              <a:ext cx="8593013" cy="4833872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B2F50D6-5078-1993-F12C-EE1B731380BF}"/>
                </a:ext>
              </a:extLst>
            </p:cNvPr>
            <p:cNvSpPr txBox="1"/>
            <p:nvPr/>
          </p:nvSpPr>
          <p:spPr>
            <a:xfrm>
              <a:off x="2682239" y="4314826"/>
              <a:ext cx="1103180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Desempleo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9AEF65F4-25DD-1414-3177-F63D79CD6DBB}"/>
                </a:ext>
              </a:extLst>
            </p:cNvPr>
            <p:cNvSpPr txBox="1"/>
            <p:nvPr/>
          </p:nvSpPr>
          <p:spPr>
            <a:xfrm>
              <a:off x="6399982" y="4233546"/>
              <a:ext cx="1899921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Consumo eléctrico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9ED4F97-6C49-5C49-15F0-B6067E03FD8A}"/>
                </a:ext>
              </a:extLst>
            </p:cNvPr>
            <p:cNvSpPr txBox="1"/>
            <p:nvPr/>
          </p:nvSpPr>
          <p:spPr>
            <a:xfrm>
              <a:off x="5890576" y="1961017"/>
              <a:ext cx="2552384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Precio apertura acción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A800735-815D-7DCF-E22A-584CE40D1A66}"/>
              </a:ext>
            </a:extLst>
          </p:cNvPr>
          <p:cNvSpPr txBox="1"/>
          <p:nvPr/>
        </p:nvSpPr>
        <p:spPr>
          <a:xfrm>
            <a:off x="3600361" y="1749709"/>
            <a:ext cx="110318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Taxis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A4F4A71-3B8B-0FCC-6F63-032AA44F0EC4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EE0E5E4-18B1-5A83-3CBF-993085BAE127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8" name="Rectángulo 17" descr="Cronómetro con relleno sólido">
              <a:extLst>
                <a:ext uri="{FF2B5EF4-FFF2-40B4-BE49-F238E27FC236}">
                  <a16:creationId xmlns:a16="http://schemas.microsoft.com/office/drawing/2014/main" id="{875C6D1A-AA61-7088-BF26-4C659DC496EA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336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5F420A-2C07-CAF9-A525-A2F5659426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62563"/>
            <a:ext cx="7769225" cy="823912"/>
          </a:xfrm>
        </p:spPr>
        <p:txBody>
          <a:bodyPr anchor="b"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INTRODUCCIÓN A LAS SERIES DE TIEMPO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4A58BBD1-043B-D8ED-0046-60532AF9D9F8}"/>
              </a:ext>
            </a:extLst>
          </p:cNvPr>
          <p:cNvSpPr txBox="1">
            <a:spLocks/>
          </p:cNvSpPr>
          <p:nvPr/>
        </p:nvSpPr>
        <p:spPr>
          <a:xfrm>
            <a:off x="838199" y="1911926"/>
            <a:ext cx="10734675" cy="4031673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endParaRPr lang="es-ES" sz="24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ES" sz="2400" dirty="0"/>
              <a:t>Taxis: con frecuencia anual, representa el número de taxis en circulación.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ES" sz="2400" dirty="0"/>
              <a:t>Precio Apertura: con frecuencia diaria, representa el precio de la acción de una empresa.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ES" sz="2400" dirty="0"/>
              <a:t>Desempleo: con frecuencia trimestral, representa la tasa de desempleo de individuos menores de 25 años.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ES" sz="2400" dirty="0"/>
              <a:t>Consumo eléctrico: con frecuencia horaria, representa el consumo en MW hora.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6419F9-C3D0-42BD-AB74-B58AC6451A6E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B6132E5-9211-55E5-0266-43A42F3C544F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Rectángulo 5" descr="Cronómetro con relleno sólido">
              <a:extLst>
                <a:ext uri="{FF2B5EF4-FFF2-40B4-BE49-F238E27FC236}">
                  <a16:creationId xmlns:a16="http://schemas.microsoft.com/office/drawing/2014/main" id="{EC8BE557-1616-F1CF-5642-998EAABCFA34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575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COMPONENTES DE UNA SERIE DE TIEMPO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38DCCB-6231-7F18-5AB4-DF32E9DD5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6290" y="2471128"/>
            <a:ext cx="4868264" cy="338570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ES" sz="2400" dirty="0"/>
              <a:t>Tendencia (</a:t>
            </a:r>
            <a:r>
              <a:rPr lang="es-ES" sz="2400" dirty="0" err="1"/>
              <a:t>Trend</a:t>
            </a:r>
            <a:r>
              <a:rPr lang="es-ES" sz="2400" dirty="0"/>
              <a:t>): Indica la evolución de la variable a largo plazo.</a:t>
            </a:r>
          </a:p>
          <a:p>
            <a:pPr algn="just"/>
            <a:r>
              <a:rPr lang="es-ES" sz="2400" dirty="0"/>
              <a:t>Estacionalidad (</a:t>
            </a:r>
            <a:r>
              <a:rPr lang="es-ES" sz="2400" dirty="0" err="1"/>
              <a:t>Seasonality</a:t>
            </a:r>
            <a:r>
              <a:rPr lang="es-ES" sz="2400" dirty="0"/>
              <a:t>): Muestra el movimiento periódico a corto plazo dentro de un mismo ciclo.</a:t>
            </a:r>
          </a:p>
          <a:p>
            <a:pPr algn="just"/>
            <a:r>
              <a:rPr lang="es-ES" sz="2400" dirty="0"/>
              <a:t>Ciclo (</a:t>
            </a:r>
            <a:r>
              <a:rPr lang="es-ES" sz="2400" dirty="0" err="1"/>
              <a:t>Cycle</a:t>
            </a:r>
            <a:r>
              <a:rPr lang="es-ES" sz="2400" dirty="0"/>
              <a:t>): Recoge las oscilaciones periódicas de la variable.</a:t>
            </a:r>
          </a:p>
          <a:p>
            <a:pPr algn="just"/>
            <a:r>
              <a:rPr lang="es-ES" sz="2400" dirty="0"/>
              <a:t>Aleatoriedad (</a:t>
            </a:r>
            <a:r>
              <a:rPr lang="es-ES" sz="2400" dirty="0" err="1"/>
              <a:t>Random</a:t>
            </a:r>
            <a:r>
              <a:rPr lang="es-ES" sz="2400" dirty="0"/>
              <a:t>): Variaciones aleatorias o estocásticas en los datos que no pueden explicarse por la tendencia, la estacionalidad o los ciclos.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0C475BDD-9CBF-FC2E-1605-C7E0509FE4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553347"/>
            <a:ext cx="5422900" cy="298161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45C5DE-68B9-954B-E9C0-956139CD2B52}"/>
              </a:ext>
            </a:extLst>
          </p:cNvPr>
          <p:cNvSpPr txBox="1"/>
          <p:nvPr/>
        </p:nvSpPr>
        <p:spPr>
          <a:xfrm>
            <a:off x="3827127" y="4044156"/>
            <a:ext cx="164198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Aleatoriedad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E569E8-9179-FD19-24A8-50B1BFACC3CC}"/>
              </a:ext>
            </a:extLst>
          </p:cNvPr>
          <p:cNvSpPr txBox="1"/>
          <p:nvPr/>
        </p:nvSpPr>
        <p:spPr>
          <a:xfrm>
            <a:off x="747446" y="5704242"/>
            <a:ext cx="5023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Componentes de una serie de tiempo. Sapag (1998)</a:t>
            </a:r>
            <a:endParaRPr lang="es-ES" sz="1200" i="1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A4E3295-F547-B27A-835E-C397F79E0BF6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EEC614E3-0767-24EF-8DE5-04EFFDE5FE62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Rectángulo 5" descr="Cronómetro con relleno sólido">
              <a:extLst>
                <a:ext uri="{FF2B5EF4-FFF2-40B4-BE49-F238E27FC236}">
                  <a16:creationId xmlns:a16="http://schemas.microsoft.com/office/drawing/2014/main" id="{7E82C227-E408-7F9E-F2C7-39FAA125CE1E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7459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36D972A-8542-9052-83B2-D250DA48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1076324"/>
            <a:ext cx="10421416" cy="3729675"/>
          </a:xfrm>
        </p:spPr>
        <p:txBody>
          <a:bodyPr/>
          <a:lstStyle/>
          <a:p>
            <a:pPr marL="0" indent="0" algn="just">
              <a:buNone/>
            </a:pPr>
            <a:r>
              <a:rPr lang="es-ES" b="1" dirty="0"/>
              <a:t>TENDENCIA (TREND)</a:t>
            </a:r>
          </a:p>
          <a:p>
            <a:pPr marL="0" indent="0" algn="just">
              <a:buNone/>
            </a:pPr>
            <a:endParaRPr lang="es-ES" b="1" dirty="0"/>
          </a:p>
          <a:p>
            <a:pPr algn="just"/>
            <a:r>
              <a:rPr lang="es-ES" dirty="0"/>
              <a:t>La tendencia en una serie de tiempo se refiere a la dirección general del comportamiento de los datos a lo largo del tiempo. </a:t>
            </a:r>
          </a:p>
          <a:p>
            <a:pPr algn="just"/>
            <a:r>
              <a:rPr lang="es-ES" dirty="0"/>
              <a:t>Representa el patrón a largo plazo, que puede ser de crecimiento, declive o estabilidad en los datos, ignorando las fluctuaciones de corto plazo, estacionales o aleatorias. </a:t>
            </a:r>
          </a:p>
          <a:p>
            <a:pPr algn="just"/>
            <a:r>
              <a:rPr lang="es-ES" dirty="0"/>
              <a:t>Identificar la tendencia es fundamental para comprender la evolución de la serie de tiempo y puede proporcionar información valiosa sobre las fuerzas subyacentes que impulsan el comportamiento observado.</a:t>
            </a:r>
          </a:p>
          <a:p>
            <a:pPr algn="just"/>
            <a:endParaRPr lang="es-ES" dirty="0"/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CBEF6688-9FED-38B6-5477-34D820BFC479}"/>
              </a:ext>
            </a:extLst>
          </p:cNvPr>
          <p:cNvSpPr txBox="1">
            <a:spLocks/>
          </p:cNvSpPr>
          <p:nvPr/>
        </p:nvSpPr>
        <p:spPr>
          <a:xfrm>
            <a:off x="581192" y="5262296"/>
            <a:ext cx="7768481" cy="824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COMPONENTES DE UNA SERIE DE TIEMPO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2A59B9F-2D99-19F1-1D6E-166FBA9371C7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3CA9FE53-65ED-82A8-65D5-FC0052D68E28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8" name="Rectángulo 7" descr="Cronómetro con relleno sólido">
              <a:extLst>
                <a:ext uri="{FF2B5EF4-FFF2-40B4-BE49-F238E27FC236}">
                  <a16:creationId xmlns:a16="http://schemas.microsoft.com/office/drawing/2014/main" id="{A630AAE8-EB6B-54B8-15F1-A3BB09B0B5A4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8798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4">
            <a:extLst>
              <a:ext uri="{FF2B5EF4-FFF2-40B4-BE49-F238E27FC236}">
                <a16:creationId xmlns:a16="http://schemas.microsoft.com/office/drawing/2014/main" id="{CBEF6688-9FED-38B6-5477-34D820BFC479}"/>
              </a:ext>
            </a:extLst>
          </p:cNvPr>
          <p:cNvSpPr txBox="1">
            <a:spLocks/>
          </p:cNvSpPr>
          <p:nvPr/>
        </p:nvSpPr>
        <p:spPr>
          <a:xfrm>
            <a:off x="581192" y="5262296"/>
            <a:ext cx="7768481" cy="824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COMPONENTES DE UNA SERIE DE TIEMPO</a:t>
            </a:r>
          </a:p>
        </p:txBody>
      </p:sp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F698D94F-C992-BFAC-FA27-7060059E2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225" y="1995487"/>
            <a:ext cx="5543550" cy="2867025"/>
          </a:xfrm>
        </p:spPr>
      </p:pic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E3E16C2-237C-83FF-58E9-99FC185C945E}"/>
              </a:ext>
            </a:extLst>
          </p:cNvPr>
          <p:cNvSpPr txBox="1">
            <a:spLocks/>
          </p:cNvSpPr>
          <p:nvPr/>
        </p:nvSpPr>
        <p:spPr>
          <a:xfrm>
            <a:off x="515938" y="545275"/>
            <a:ext cx="9837738" cy="138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s-ES" dirty="0"/>
              <a:t>Ejemplo: </a:t>
            </a:r>
          </a:p>
          <a:p>
            <a:pPr marL="0" indent="0">
              <a:buNone/>
            </a:pPr>
            <a:r>
              <a:rPr lang="es-ES" dirty="0"/>
              <a:t>Serie temporal de numero de Taxis en circulación por año. En esta se puede ver claramente una tendencia lineal creciente.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FCCF72C-0099-90FD-5671-16DED3718CDB}"/>
              </a:ext>
            </a:extLst>
          </p:cNvPr>
          <p:cNvCxnSpPr>
            <a:cxnSpLocks/>
          </p:cNvCxnSpPr>
          <p:nvPr/>
        </p:nvCxnSpPr>
        <p:spPr>
          <a:xfrm flipV="1">
            <a:off x="4048125" y="2813496"/>
            <a:ext cx="4501578" cy="910779"/>
          </a:xfrm>
          <a:prstGeom prst="straightConnector1">
            <a:avLst/>
          </a:prstGeom>
          <a:ln w="38100">
            <a:solidFill>
              <a:srgbClr val="CC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5F8683FA-2DE0-9EDC-7B6D-33108D2C2287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256C21E-6441-A94F-BA9E-9CDCA2C3B860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7" name="Rectángulo 6" descr="Cronómetro con relleno sólido">
              <a:extLst>
                <a:ext uri="{FF2B5EF4-FFF2-40B4-BE49-F238E27FC236}">
                  <a16:creationId xmlns:a16="http://schemas.microsoft.com/office/drawing/2014/main" id="{F3210EAF-7E9C-AF59-5949-F443B920EF76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74623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C55DA-D438-3C9F-E865-A42B4473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8" y="5324475"/>
            <a:ext cx="11029615" cy="81714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RUTA DE APRENDIZAJE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F0FE4C4-8272-7D50-A036-3955A63F89CA}"/>
              </a:ext>
            </a:extLst>
          </p:cNvPr>
          <p:cNvSpPr/>
          <p:nvPr/>
        </p:nvSpPr>
        <p:spPr>
          <a:xfrm>
            <a:off x="1925653" y="1076251"/>
            <a:ext cx="899923" cy="899923"/>
          </a:xfrm>
          <a:prstGeom prst="ellipse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BF1A304-9DB9-95C6-FA5B-347D24D851B5}"/>
              </a:ext>
            </a:extLst>
          </p:cNvPr>
          <p:cNvSpPr/>
          <p:nvPr/>
        </p:nvSpPr>
        <p:spPr>
          <a:xfrm>
            <a:off x="4227168" y="1076250"/>
            <a:ext cx="899923" cy="899923"/>
          </a:xfrm>
          <a:prstGeom prst="ellipse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CCDA0FA-A062-344B-BEA0-D99543AF0192}"/>
              </a:ext>
            </a:extLst>
          </p:cNvPr>
          <p:cNvSpPr/>
          <p:nvPr/>
        </p:nvSpPr>
        <p:spPr>
          <a:xfrm>
            <a:off x="6560438" y="1076248"/>
            <a:ext cx="899923" cy="899923"/>
          </a:xfrm>
          <a:prstGeom prst="ellipse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E2A34B9-C5A1-9777-CEB4-7A3BB9EBEF2A}"/>
              </a:ext>
            </a:extLst>
          </p:cNvPr>
          <p:cNvSpPr/>
          <p:nvPr/>
        </p:nvSpPr>
        <p:spPr>
          <a:xfrm>
            <a:off x="8830198" y="1076249"/>
            <a:ext cx="899923" cy="899923"/>
          </a:xfrm>
          <a:prstGeom prst="ellipse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IV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AB0DBA6-EFA4-B0D5-6A0D-4AF1895A63A5}"/>
              </a:ext>
            </a:extLst>
          </p:cNvPr>
          <p:cNvSpPr/>
          <p:nvPr/>
        </p:nvSpPr>
        <p:spPr>
          <a:xfrm>
            <a:off x="3706387" y="2171246"/>
            <a:ext cx="1941486" cy="2545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Modelos Estocásticos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C2F5CF0-49D7-C7CA-EE05-C59787F4CFD5}"/>
              </a:ext>
            </a:extLst>
          </p:cNvPr>
          <p:cNvSpPr/>
          <p:nvPr/>
        </p:nvSpPr>
        <p:spPr>
          <a:xfrm>
            <a:off x="1404872" y="2160215"/>
            <a:ext cx="1941486" cy="2545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Análisis de Series de Tiempo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90014A-A1E3-5576-48D9-C5A7A797E07B}"/>
              </a:ext>
            </a:extLst>
          </p:cNvPr>
          <p:cNvSpPr/>
          <p:nvPr/>
        </p:nvSpPr>
        <p:spPr>
          <a:xfrm>
            <a:off x="6007902" y="2171246"/>
            <a:ext cx="1941486" cy="2545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Estacionalidad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D232EED-79F1-A3D3-2A92-8383EBA95EE3}"/>
              </a:ext>
            </a:extLst>
          </p:cNvPr>
          <p:cNvSpPr/>
          <p:nvPr/>
        </p:nvSpPr>
        <p:spPr>
          <a:xfrm>
            <a:off x="8309417" y="2171246"/>
            <a:ext cx="1941486" cy="2545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Redes Neuronales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23E3AA2-338E-6681-A501-BEAD48C450F4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2825576" y="1526212"/>
            <a:ext cx="1401592" cy="1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8B67B40-F3C9-DDD7-060F-11C41822B42F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158784" y="1526208"/>
            <a:ext cx="1401654" cy="2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7BC3CF5-A3D0-19F9-40CD-1C06E843D42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7460361" y="1526210"/>
            <a:ext cx="1369837" cy="1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4AD1E4FF-690D-2D33-F9AC-4FF7DB68D361}"/>
              </a:ext>
            </a:extLst>
          </p:cNvPr>
          <p:cNvSpPr/>
          <p:nvPr/>
        </p:nvSpPr>
        <p:spPr>
          <a:xfrm>
            <a:off x="1408711" y="2171246"/>
            <a:ext cx="1941486" cy="2545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Análisis de Series de Tiempo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96358AC-77EB-8D68-9252-D79C3809D958}"/>
              </a:ext>
            </a:extLst>
          </p:cNvPr>
          <p:cNvSpPr/>
          <p:nvPr/>
        </p:nvSpPr>
        <p:spPr>
          <a:xfrm>
            <a:off x="1921383" y="1076246"/>
            <a:ext cx="899923" cy="89992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73062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5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36D972A-8542-9052-83B2-D250DA48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971549"/>
            <a:ext cx="10421416" cy="40290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b="1" dirty="0"/>
              <a:t>ESTACIONALIDAD (SEASONALITY)</a:t>
            </a:r>
          </a:p>
          <a:p>
            <a:pPr marL="0" indent="0" algn="just">
              <a:buNone/>
            </a:pPr>
            <a:endParaRPr lang="es-ES" b="1" dirty="0"/>
          </a:p>
          <a:p>
            <a:pPr algn="just"/>
            <a:r>
              <a:rPr lang="es-ES" dirty="0"/>
              <a:t>La estacionalidad en una serie de tiempo se refiere a variaciones periódicas y recurrentes que ocurren en un ciclo fijo y predecible dentro de un período específico, como días, semanas, meses o años.</a:t>
            </a:r>
          </a:p>
          <a:p>
            <a:pPr algn="just"/>
            <a:r>
              <a:rPr lang="es-ES" dirty="0"/>
              <a:t>Estas variaciones están influenciadas por factores estacionales, como las estaciones del año, días festivos, días de la semana o eventos recurrentes que ocurren regularmente en ciertos momentos del año.</a:t>
            </a:r>
          </a:p>
          <a:p>
            <a:pPr algn="just"/>
            <a:r>
              <a:rPr lang="es-ES" dirty="0"/>
              <a:t>Identificar y comprender la estacionalidad es crucial en el análisis de series de tiempo, ya que proporciona información sobre patrones de comportamiento repetitivos que pueden afectar las tendencias y los pronósticos a corto y mediano plazo.</a:t>
            </a:r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CBEF6688-9FED-38B6-5477-34D820BFC479}"/>
              </a:ext>
            </a:extLst>
          </p:cNvPr>
          <p:cNvSpPr txBox="1">
            <a:spLocks/>
          </p:cNvSpPr>
          <p:nvPr/>
        </p:nvSpPr>
        <p:spPr>
          <a:xfrm>
            <a:off x="581192" y="5262296"/>
            <a:ext cx="7768481" cy="824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COMPONENTES DE UNA SERIE DE TIEMPO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BB81C6-E597-9FFC-912E-83022D4EC2B4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37584221-CCBA-4864-592F-5412041215B3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8" name="Rectángulo 7" descr="Cronómetro con relleno sólido">
              <a:extLst>
                <a:ext uri="{FF2B5EF4-FFF2-40B4-BE49-F238E27FC236}">
                  <a16:creationId xmlns:a16="http://schemas.microsoft.com/office/drawing/2014/main" id="{BCFEC369-ACEF-70A9-71C2-EE70082BFDEB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5863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4">
            <a:extLst>
              <a:ext uri="{FF2B5EF4-FFF2-40B4-BE49-F238E27FC236}">
                <a16:creationId xmlns:a16="http://schemas.microsoft.com/office/drawing/2014/main" id="{CBEF6688-9FED-38B6-5477-34D820BFC479}"/>
              </a:ext>
            </a:extLst>
          </p:cNvPr>
          <p:cNvSpPr txBox="1">
            <a:spLocks/>
          </p:cNvSpPr>
          <p:nvPr/>
        </p:nvSpPr>
        <p:spPr>
          <a:xfrm>
            <a:off x="581192" y="5262296"/>
            <a:ext cx="7768481" cy="824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COMPONENTES DE UNA SERIE DE TIEMPO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DE3E16C2-237C-83FF-58E9-99FC185C945E}"/>
              </a:ext>
            </a:extLst>
          </p:cNvPr>
          <p:cNvSpPr txBox="1">
            <a:spLocks/>
          </p:cNvSpPr>
          <p:nvPr/>
        </p:nvSpPr>
        <p:spPr>
          <a:xfrm>
            <a:off x="515938" y="545275"/>
            <a:ext cx="9837738" cy="138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s-ES" dirty="0"/>
              <a:t>Ejemplo: </a:t>
            </a:r>
          </a:p>
          <a:p>
            <a:pPr marL="0" indent="0">
              <a:buNone/>
            </a:pPr>
            <a:r>
              <a:rPr lang="es-ES" dirty="0"/>
              <a:t>Serie temporal de turistas en España. En esta serie de turistas mensuales se puede ver claramente la pauta estacional.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539E06-8C10-7FA9-5646-FCFE7C31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80" y="1641029"/>
            <a:ext cx="6209295" cy="3492946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DD275234-340B-0C0E-532B-1C6F6557E623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EE5FA5F-6BB0-CFBC-A220-A93496219D23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8" name="Rectángulo 7" descr="Cronómetro con relleno sólido">
              <a:extLst>
                <a:ext uri="{FF2B5EF4-FFF2-40B4-BE49-F238E27FC236}">
                  <a16:creationId xmlns:a16="http://schemas.microsoft.com/office/drawing/2014/main" id="{3852C795-4C02-C1A6-91AA-A5A470522A1E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84657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36D972A-8542-9052-83B2-D250DA48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971549"/>
            <a:ext cx="10421416" cy="40290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b="1" dirty="0"/>
              <a:t>CICLO (CYCLE)</a:t>
            </a:r>
          </a:p>
          <a:p>
            <a:pPr marL="0" indent="0" algn="just">
              <a:buNone/>
            </a:pPr>
            <a:endParaRPr lang="es-ES" b="1" dirty="0"/>
          </a:p>
          <a:p>
            <a:pPr algn="just"/>
            <a:r>
              <a:rPr lang="es-ES" dirty="0"/>
              <a:t>Los ciclos en una serie de tiempo representan fluctuaciones no periódicas pero repetitivas que ocurren a lo largo del tiempo y que no están asociadas con factores estacionales.</a:t>
            </a:r>
          </a:p>
          <a:p>
            <a:pPr algn="just"/>
            <a:r>
              <a:rPr lang="es-ES" dirty="0"/>
              <a:t>A diferencia de la estacionalidad, que sigue un patrón regular y predecible en intervalos específicos, los ciclos pueden tener una duración variable y no están necesariamente ligados a eventos estacionales o calendario.</a:t>
            </a:r>
          </a:p>
          <a:p>
            <a:pPr algn="just"/>
            <a:r>
              <a:rPr lang="es-ES" dirty="0"/>
              <a:t>Los ciclos pueden tener una duración que varía desde unos pocos meses hasta varios años o incluso décadas. Estos ciclos pueden representar fenómenos económicos como ciclos de negocios, ciclos inmobiliarios o ciclos de inversión que siguen patrones recurrentes, pero no necesariamente predecibles.</a:t>
            </a:r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CBEF6688-9FED-38B6-5477-34D820BFC479}"/>
              </a:ext>
            </a:extLst>
          </p:cNvPr>
          <p:cNvSpPr txBox="1">
            <a:spLocks/>
          </p:cNvSpPr>
          <p:nvPr/>
        </p:nvSpPr>
        <p:spPr>
          <a:xfrm>
            <a:off x="581192" y="5262296"/>
            <a:ext cx="7768481" cy="824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COMPONENTES DE UNA SERIE DE TIEMPO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09A67D5-6607-730E-5CA0-30E6C6FD3CCE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20CE926F-E798-7B1E-037B-1E01AEEF53A5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8" name="Rectángulo 7" descr="Cronómetro con relleno sólido">
              <a:extLst>
                <a:ext uri="{FF2B5EF4-FFF2-40B4-BE49-F238E27FC236}">
                  <a16:creationId xmlns:a16="http://schemas.microsoft.com/office/drawing/2014/main" id="{A87DD3C9-2B17-07C9-67C6-22F9EF919A0F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5704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36D972A-8542-9052-83B2-D250DA48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971549"/>
            <a:ext cx="10201134" cy="33623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b="1" dirty="0"/>
              <a:t>ALEATORIEDAD (RANDOM)</a:t>
            </a:r>
          </a:p>
          <a:p>
            <a:pPr marL="0" indent="0" algn="just">
              <a:buNone/>
            </a:pPr>
            <a:endParaRPr lang="es-ES" b="1" dirty="0"/>
          </a:p>
          <a:p>
            <a:pPr algn="just"/>
            <a:r>
              <a:rPr lang="es-ES" dirty="0"/>
              <a:t>La aleatoriedad en una serie de tiempo se refiere a las fluctuaciones impredecibles y no sistemáticas que no pueden explicarse por la tendencia, la estacionalidad o los ciclos.</a:t>
            </a:r>
          </a:p>
          <a:p>
            <a:pPr algn="just"/>
            <a:r>
              <a:rPr lang="es-ES" dirty="0"/>
              <a:t>Estas fluctuaciones aleatorias son inevitables en muchos fenómenos naturales y humanos.</a:t>
            </a:r>
          </a:p>
          <a:p>
            <a:pPr algn="just"/>
            <a:r>
              <a:rPr lang="es-ES" dirty="0"/>
              <a:t>Pueden deberse a una variedad de factores, como el azar, la variabilidad inherente, errores de medición o el ruido en los datos.</a:t>
            </a:r>
          </a:p>
          <a:p>
            <a:pPr algn="just"/>
            <a:r>
              <a:rPr lang="es-ES" dirty="0"/>
              <a:t>Estas fluctuaciones son impredecibles y no pueden ser modeladas directamente.</a:t>
            </a:r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CBEF6688-9FED-38B6-5477-34D820BFC479}"/>
              </a:ext>
            </a:extLst>
          </p:cNvPr>
          <p:cNvSpPr txBox="1">
            <a:spLocks/>
          </p:cNvSpPr>
          <p:nvPr/>
        </p:nvSpPr>
        <p:spPr>
          <a:xfrm>
            <a:off x="581192" y="5262296"/>
            <a:ext cx="7768481" cy="824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COMPONENTES DE UNA SERIE DE TIEMPO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E49B47B-24CF-47FF-C62D-894D2FFFB007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47C15C4-691C-E569-F0C9-4CB63FDDEF94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8" name="Rectángulo 7" descr="Cronómetro con relleno sólido">
              <a:extLst>
                <a:ext uri="{FF2B5EF4-FFF2-40B4-BE49-F238E27FC236}">
                  <a16:creationId xmlns:a16="http://schemas.microsoft.com/office/drawing/2014/main" id="{050D6F24-9DCC-1935-C642-24F721A0AE1D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834785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5153" y="3429000"/>
            <a:ext cx="3081576" cy="2629006"/>
          </a:xfrm>
        </p:spPr>
        <p:txBody>
          <a:bodyPr rtlCol="0">
            <a:normAutofit/>
          </a:bodyPr>
          <a:lstStyle/>
          <a:p>
            <a:pPr rtl="0">
              <a:spcAft>
                <a:spcPts val="0"/>
              </a:spcAft>
            </a:pPr>
            <a:r>
              <a:rPr lang="es-ES" b="1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DOCENTE: </a:t>
            </a:r>
          </a:p>
          <a:p>
            <a:pPr rtl="0">
              <a:spcAft>
                <a:spcPts val="0"/>
              </a:spcAft>
            </a:pPr>
            <a:r>
              <a:rPr lang="es-ES" cap="none" dirty="0" err="1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</a:t>
            </a:r>
            <a:r>
              <a:rPr lang="es-ES" cap="none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Paulette N. Reyes Baeza</a:t>
            </a:r>
          </a:p>
          <a:p>
            <a:pPr rtl="0">
              <a:spcAft>
                <a:spcPts val="0"/>
              </a:spcAft>
            </a:pPr>
            <a:endParaRPr lang="es-ES" b="1" cap="none" dirty="0">
              <a:solidFill>
                <a:srgbClr val="EBEBE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Aft>
                <a:spcPts val="0"/>
              </a:spcAft>
            </a:pPr>
            <a:r>
              <a:rPr lang="es-ES" b="1" cap="none" dirty="0">
                <a:solidFill>
                  <a:srgbClr val="EBEBE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CONTACTO:</a:t>
            </a:r>
          </a:p>
          <a:p>
            <a:pPr rtl="0">
              <a:spcAft>
                <a:spcPts val="0"/>
              </a:spcAft>
            </a:pPr>
            <a:r>
              <a:rPr lang="es-ES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preyesb@docente.uss.cl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2050" name="Picture 2" descr="Toma tu Foto || USS">
            <a:extLst>
              <a:ext uri="{FF2B5EF4-FFF2-40B4-BE49-F238E27FC236}">
                <a16:creationId xmlns:a16="http://schemas.microsoft.com/office/drawing/2014/main" id="{D53E6E09-3520-6E44-CC34-8A82BDD3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42" y="799994"/>
            <a:ext cx="2525598" cy="207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53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echa de dardo en el centro de la diana">
            <a:extLst>
              <a:ext uri="{FF2B5EF4-FFF2-40B4-BE49-F238E27FC236}">
                <a16:creationId xmlns:a16="http://schemas.microsoft.com/office/drawing/2014/main" id="{4C05FC9A-6EE7-BA03-7BBE-3E2F262A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t="7864" b="7864"/>
          <a:stretch/>
        </p:blipFill>
        <p:spPr>
          <a:xfrm>
            <a:off x="20" y="0"/>
            <a:ext cx="12191980" cy="6867226"/>
          </a:xfrm>
          <a:prstGeom prst="rect">
            <a:avLst/>
          </a:prstGeom>
        </p:spPr>
      </p:pic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085908B3-50CD-096F-4FA3-B7E5C4260F7C}"/>
              </a:ext>
            </a:extLst>
          </p:cNvPr>
          <p:cNvSpPr/>
          <p:nvPr/>
        </p:nvSpPr>
        <p:spPr>
          <a:xfrm>
            <a:off x="0" y="956953"/>
            <a:ext cx="8051800" cy="117157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bg1"/>
                </a:solidFill>
              </a:rPr>
              <a:t> OBJETIVO DE LA UNIDAD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E6A6EAC-AF6B-129F-1630-2A4455BBA79F}"/>
              </a:ext>
            </a:extLst>
          </p:cNvPr>
          <p:cNvSpPr/>
          <p:nvPr/>
        </p:nvSpPr>
        <p:spPr>
          <a:xfrm>
            <a:off x="185492" y="3241142"/>
            <a:ext cx="8765468" cy="30767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accent1"/>
                </a:solidFill>
              </a:rPr>
              <a:t>Comprender qué son las series de tiempo y sus características.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accent1"/>
                </a:solidFill>
              </a:rPr>
              <a:t>Reconocer los supuestos que deben cumplir el modelado de series de tiempo.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accent1"/>
                </a:solidFill>
              </a:rPr>
              <a:t>Aplicar un análisis exploratorio de series de tiempo.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771C3CD-8D8C-44EE-533A-0287E63A2808}"/>
              </a:ext>
            </a:extLst>
          </p:cNvPr>
          <p:cNvGrpSpPr/>
          <p:nvPr/>
        </p:nvGrpSpPr>
        <p:grpSpPr>
          <a:xfrm>
            <a:off x="8360953" y="5310170"/>
            <a:ext cx="1817873" cy="1817873"/>
            <a:chOff x="10122591" y="4729477"/>
            <a:chExt cx="1817873" cy="181787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4A6630A-7F8E-80E4-D535-C57970F07F2C}"/>
                </a:ext>
              </a:extLst>
            </p:cNvPr>
            <p:cNvSpPr/>
            <p:nvPr/>
          </p:nvSpPr>
          <p:spPr>
            <a:xfrm>
              <a:off x="10422384" y="5140011"/>
              <a:ext cx="1188423" cy="721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áfico 5" descr="Comentario importante con relleno sólido">
              <a:extLst>
                <a:ext uri="{FF2B5EF4-FFF2-40B4-BE49-F238E27FC236}">
                  <a16:creationId xmlns:a16="http://schemas.microsoft.com/office/drawing/2014/main" id="{540A1284-2B4A-5AEE-8F6E-4701FC5D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22591" y="4729477"/>
              <a:ext cx="1817873" cy="1817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85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22D93-3571-2C1A-817B-3BF9086D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s-ES" dirty="0"/>
              <a:t>CONTENIDOS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4B6ECE3-4BD0-BF23-62AD-03E370001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23251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38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34F835-761C-FCA6-66A6-76DD44903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45" b="784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8A345EC-FFE2-A5DB-B529-603816B2B953}"/>
              </a:ext>
            </a:extLst>
          </p:cNvPr>
          <p:cNvSpPr txBox="1">
            <a:spLocks/>
          </p:cNvSpPr>
          <p:nvPr/>
        </p:nvSpPr>
        <p:spPr>
          <a:xfrm>
            <a:off x="-3047" y="2994274"/>
            <a:ext cx="12188952" cy="869451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rgbClr val="FFFFFF"/>
                </a:solidFill>
              </a:rPr>
              <a:t>SERIES DE TIEMPO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173D205-E0F5-329C-AB47-EA1AEA536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1" y="5950870"/>
            <a:ext cx="2526150" cy="7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2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INTRODUCCIÓN A LAS SERIES DE TIEMPO</a:t>
            </a:r>
          </a:p>
        </p:txBody>
      </p:sp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38DCCB-6231-7F18-5AB4-DF32E9DD5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6290" y="2471128"/>
            <a:ext cx="4868264" cy="3385705"/>
          </a:xfrm>
        </p:spPr>
        <p:txBody>
          <a:bodyPr/>
          <a:lstStyle/>
          <a:p>
            <a:pPr marL="0" indent="0" algn="ctr">
              <a:buNone/>
            </a:pPr>
            <a:r>
              <a:rPr lang="es-ES" sz="2400" i="1" dirty="0"/>
              <a:t>“Una serie de tiempo es una colección de observaciones de una característica particular, efectuadas en sucesivos momentos del tiempo, ordenadas y equidistantes cronológicamente”</a:t>
            </a:r>
          </a:p>
          <a:p>
            <a:pPr marL="0" indent="0" algn="ctr">
              <a:buNone/>
            </a:pPr>
            <a:endParaRPr lang="es-ES" sz="2000" dirty="0"/>
          </a:p>
          <a:p>
            <a:pPr marL="0" indent="0" algn="r">
              <a:buNone/>
            </a:pPr>
            <a:r>
              <a:rPr lang="es-ES" dirty="0"/>
              <a:t>(</a:t>
            </a:r>
            <a:r>
              <a:rPr lang="es-ES" dirty="0" err="1"/>
              <a:t>Brockwell</a:t>
            </a:r>
            <a:r>
              <a:rPr lang="es-ES" dirty="0"/>
              <a:t> y Davis, 2016)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00CB0971-B0E3-E4CE-17A4-A024F4A485DE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0FD65BA-1C5A-DDC3-6937-DE66A0CE8032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2" name="Rectángulo 11" descr="Cronómetro con relleno sólido">
              <a:extLst>
                <a:ext uri="{FF2B5EF4-FFF2-40B4-BE49-F238E27FC236}">
                  <a16:creationId xmlns:a16="http://schemas.microsoft.com/office/drawing/2014/main" id="{B0ACF877-26F1-2DEB-51CE-114D9F713823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5F420A-2C07-CAF9-A525-A2F56594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s-ES"/>
              <a:t>INTRODUCCIÓN A LAS SERIES DE TIEMPO</a:t>
            </a:r>
            <a:endParaRPr lang="es-ES" dirty="0"/>
          </a:p>
        </p:txBody>
      </p:sp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496DE4C2-BF71-E04C-C013-82A7F36E10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0717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935F360A-CFFC-44AA-BDAB-3EF0E6F6B233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F657C97-5AB6-1CA7-4115-271BC37593E4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4" name="Rectángulo 3" descr="Cronómetro con relleno sólido">
              <a:extLst>
                <a:ext uri="{FF2B5EF4-FFF2-40B4-BE49-F238E27FC236}">
                  <a16:creationId xmlns:a16="http://schemas.microsoft.com/office/drawing/2014/main" id="{64320E64-188F-818B-7462-185A08A441F8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8288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5F420A-2C07-CAF9-A525-A2F56594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ES" dirty="0"/>
              <a:t>INTRODUCCIÓN A LAS SERIES DE TIEMPO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CBBB193-3A14-63A5-EC8D-2A49D2B7D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73062" cy="36330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400" i="1" dirty="0"/>
              <a:t>“El objetivo de la identificación de la información histórica es determinar el patrón básico en su comportamiento, que posibilite la proyección futura de la variable deseada” </a:t>
            </a:r>
          </a:p>
          <a:p>
            <a:pPr marL="0" indent="0" algn="r">
              <a:buNone/>
            </a:pPr>
            <a:r>
              <a:rPr lang="es-ES" i="1" dirty="0"/>
              <a:t>(Sapag, 1998)</a:t>
            </a:r>
          </a:p>
          <a:p>
            <a:pPr algn="ctr"/>
            <a:endParaRPr lang="es-ES" sz="2000" i="1" dirty="0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A957C78B-D115-6EB6-E515-A8A9C7A70A2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6371927"/>
              </p:ext>
            </p:extLst>
          </p:nvPr>
        </p:nvGraphicFramePr>
        <p:xfrm>
          <a:off x="6188075" y="2227263"/>
          <a:ext cx="542290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F143AC20-03D2-D82C-7E13-DAB8119AE5FE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2F3175E9-731C-65CE-C06A-5BD42022AD0F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4" name="Rectángulo 3" descr="Cronómetro con relleno sólido">
              <a:extLst>
                <a:ext uri="{FF2B5EF4-FFF2-40B4-BE49-F238E27FC236}">
                  <a16:creationId xmlns:a16="http://schemas.microsoft.com/office/drawing/2014/main" id="{5C4EB905-A621-7160-A506-DE30C41697EC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95660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75F420A-2C07-CAF9-A525-A2F56594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7768481" cy="824468"/>
          </a:xfrm>
        </p:spPr>
        <p:txBody>
          <a:bodyPr anchor="b"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INTRODUCCIÓN A LAS SERIES DE TIEMPO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EE00CCC-A7AE-79C7-E889-22DE4F41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771236"/>
            <a:ext cx="11292840" cy="42348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b="1" dirty="0"/>
              <a:t>SERIES DE TIEMPO V/S DATOS TRANSVERSALES</a:t>
            </a:r>
          </a:p>
          <a:p>
            <a:pPr marL="0" indent="0" algn="just">
              <a:buNone/>
            </a:pPr>
            <a:endParaRPr lang="es-ES" b="1" dirty="0"/>
          </a:p>
          <a:p>
            <a:pPr marL="0" indent="0" algn="just">
              <a:buNone/>
            </a:pPr>
            <a:endParaRPr lang="es-ES" b="1" dirty="0"/>
          </a:p>
          <a:p>
            <a:pPr marL="0" indent="0" algn="just">
              <a:buNone/>
            </a:pPr>
            <a:r>
              <a:rPr lang="es-ES" dirty="0">
                <a:solidFill>
                  <a:schemeClr val="tx1"/>
                </a:solidFill>
              </a:rPr>
              <a:t>En un conjunto de datos de sección cruzada, también conocidos como </a:t>
            </a:r>
            <a:r>
              <a:rPr lang="es-ES" b="1" dirty="0">
                <a:solidFill>
                  <a:schemeClr val="tx1"/>
                </a:solidFill>
              </a:rPr>
              <a:t>datos transversales</a:t>
            </a:r>
            <a:r>
              <a:rPr lang="es-ES" dirty="0">
                <a:solidFill>
                  <a:schemeClr val="tx1"/>
                </a:solidFill>
              </a:rPr>
              <a:t>, cada fila representa una “entidad” distinta, como un individuo, una empresa, un país o una región, y cada “columna” representa una variable específica que se ha medido para esas entidades en un momento determinado.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tx1"/>
                </a:solidFill>
              </a:rPr>
              <a:t>Por ejemplo, si estuviéramos recopilando datos de ingresos y nivel educativo para diferentes personas en un país en un solo año, tendríamos un conjunto de datos transversales. Cada fila del conjunto de datos representaría a una persona, y las columnas representarían las variables como ingresos y nivel educativo.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D71AD6-DC3D-F08A-71D7-BC5F671B4A37}"/>
              </a:ext>
            </a:extLst>
          </p:cNvPr>
          <p:cNvGrpSpPr/>
          <p:nvPr/>
        </p:nvGrpSpPr>
        <p:grpSpPr>
          <a:xfrm>
            <a:off x="10723419" y="775838"/>
            <a:ext cx="868916" cy="868916"/>
            <a:chOff x="10573615" y="729658"/>
            <a:chExt cx="1037192" cy="103719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7E7226D1-4D6D-F927-EDB0-62BA76416B2C}"/>
                </a:ext>
              </a:extLst>
            </p:cNvPr>
            <p:cNvSpPr/>
            <p:nvPr/>
          </p:nvSpPr>
          <p:spPr>
            <a:xfrm>
              <a:off x="10573615" y="729658"/>
              <a:ext cx="1037192" cy="103719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4" name="Rectángulo 3" descr="Cronómetro con relleno sólido">
              <a:extLst>
                <a:ext uri="{FF2B5EF4-FFF2-40B4-BE49-F238E27FC236}">
                  <a16:creationId xmlns:a16="http://schemas.microsoft.com/office/drawing/2014/main" id="{17E4532A-8ACB-8E77-A46E-35E2CEF76EFC}"/>
                </a:ext>
              </a:extLst>
            </p:cNvPr>
            <p:cNvSpPr/>
            <p:nvPr/>
          </p:nvSpPr>
          <p:spPr>
            <a:xfrm>
              <a:off x="10694932" y="835781"/>
              <a:ext cx="794558" cy="79455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1065822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Personalizado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A02B93"/>
      </a:accent2>
      <a:accent3>
        <a:srgbClr val="4EA72E"/>
      </a:accent3>
      <a:accent4>
        <a:srgbClr val="0F9ED5"/>
      </a:accent4>
      <a:accent5>
        <a:srgbClr val="E97132"/>
      </a:accent5>
      <a:accent6>
        <a:srgbClr val="196B24"/>
      </a:accent6>
      <a:hlink>
        <a:srgbClr val="467886"/>
      </a:hlink>
      <a:folHlink>
        <a:srgbClr val="96607D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{DEE0B470-832C-4E26-8722-1B1A75943F86}tf56390039_win32</Template>
  <TotalTime>4901</TotalTime>
  <Words>1502</Words>
  <Application>Microsoft Office PowerPoint</Application>
  <PresentationFormat>Panorámica</PresentationFormat>
  <Paragraphs>141</Paragraphs>
  <Slides>24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MJXc-TeX-main-Rw</vt:lpstr>
      <vt:lpstr>MJXc-TeX-math-Iw</vt:lpstr>
      <vt:lpstr>Times New Roman</vt:lpstr>
      <vt:lpstr>Wingdings</vt:lpstr>
      <vt:lpstr>Wingdings 2</vt:lpstr>
      <vt:lpstr>Personalizado</vt:lpstr>
      <vt:lpstr>Series de tiempo aplicadas</vt:lpstr>
      <vt:lpstr>RUTA DE APRENDIZAJE</vt:lpstr>
      <vt:lpstr>Presentación de PowerPoint</vt:lpstr>
      <vt:lpstr>CONTENIDOS</vt:lpstr>
      <vt:lpstr>Presentación de PowerPoint</vt:lpstr>
      <vt:lpstr>INTRODUCCIÓN A LAS SERIES DE TIEMPO</vt:lpstr>
      <vt:lpstr>INTRODUCCIÓN A LAS SERIES DE TIEMPO</vt:lpstr>
      <vt:lpstr>INTRODUCCIÓN A LAS SERIES DE TIEMPO</vt:lpstr>
      <vt:lpstr>INTRODUCCIÓN A LAS SERIES DE TIEMPO</vt:lpstr>
      <vt:lpstr>INTRODUCCIÓN A LAS SERIES DE TIEMPO</vt:lpstr>
      <vt:lpstr>INTRODUCCIÓN A LAS SERIES DE TIEMPO</vt:lpstr>
      <vt:lpstr>INTRODUCCIÓN A LAS SERIES DE TIEMPO</vt:lpstr>
      <vt:lpstr>INTRODUCCIÓN A LAS SERIES DE TIEMPO</vt:lpstr>
      <vt:lpstr>INTRODUCCIÓN A LAS SERIES DE TIEMPO</vt:lpstr>
      <vt:lpstr>INTRODUCCIÓN A LAS SERIES DE TIEMPO</vt:lpstr>
      <vt:lpstr>INTRODUCCIÓN A LAS SERIES DE TIEMPO</vt:lpstr>
      <vt:lpstr>COMPONENTES DE UNA SERIE DE TIEMPO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Series de tiempo aplicadas</dc:title>
  <dc:creator>PAULETTE NATALIE REYES BAEZA</dc:creator>
  <cp:lastModifiedBy>PAULETTE NATALIE REYES BAEZA</cp:lastModifiedBy>
  <cp:revision>13</cp:revision>
  <dcterms:created xsi:type="dcterms:W3CDTF">2024-04-27T08:30:48Z</dcterms:created>
  <dcterms:modified xsi:type="dcterms:W3CDTF">2024-12-06T17:57:25Z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2024-07-30T13:36:43Z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7cf794bd-3845-49b0-876d-17a4f5a7991c</vt:lpwstr>
  </property>
  <property fmtid="{D5CDD505-2E9C-101B-9397-08002B2CF9AE}" pid="8" name="MSIP_Label_9f4e9a4a-eb20-4aad-9a64-8872817c1a6f_ContentBits">
    <vt:lpwstr>0</vt:lpwstr>
  </property>
</Properties>
</file>